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8"/>
  </p:notesMasterIdLst>
  <p:handoutMasterIdLst>
    <p:handoutMasterId r:id="rId49"/>
  </p:handoutMasterIdLst>
  <p:sldIdLst>
    <p:sldId id="331" r:id="rId2"/>
    <p:sldId id="286" r:id="rId3"/>
    <p:sldId id="352" r:id="rId4"/>
    <p:sldId id="365" r:id="rId5"/>
    <p:sldId id="378" r:id="rId6"/>
    <p:sldId id="383" r:id="rId7"/>
    <p:sldId id="358" r:id="rId8"/>
    <p:sldId id="391" r:id="rId9"/>
    <p:sldId id="392" r:id="rId10"/>
    <p:sldId id="393" r:id="rId11"/>
    <p:sldId id="362" r:id="rId12"/>
    <p:sldId id="363" r:id="rId13"/>
    <p:sldId id="364" r:id="rId14"/>
    <p:sldId id="270" r:id="rId15"/>
    <p:sldId id="357" r:id="rId16"/>
    <p:sldId id="371" r:id="rId17"/>
    <p:sldId id="379" r:id="rId18"/>
    <p:sldId id="370" r:id="rId19"/>
    <p:sldId id="372" r:id="rId20"/>
    <p:sldId id="279" r:id="rId21"/>
    <p:sldId id="293" r:id="rId22"/>
    <p:sldId id="297" r:id="rId23"/>
    <p:sldId id="274" r:id="rId24"/>
    <p:sldId id="377" r:id="rId25"/>
    <p:sldId id="275" r:id="rId26"/>
    <p:sldId id="271" r:id="rId27"/>
    <p:sldId id="385" r:id="rId28"/>
    <p:sldId id="333" r:id="rId29"/>
    <p:sldId id="307" r:id="rId30"/>
    <p:sldId id="308" r:id="rId31"/>
    <p:sldId id="310" r:id="rId32"/>
    <p:sldId id="311" r:id="rId33"/>
    <p:sldId id="312" r:id="rId34"/>
    <p:sldId id="313" r:id="rId35"/>
    <p:sldId id="314" r:id="rId36"/>
    <p:sldId id="390" r:id="rId37"/>
    <p:sldId id="384" r:id="rId38"/>
    <p:sldId id="329" r:id="rId39"/>
    <p:sldId id="320" r:id="rId40"/>
    <p:sldId id="334" r:id="rId41"/>
    <p:sldId id="335" r:id="rId42"/>
    <p:sldId id="336" r:id="rId43"/>
    <p:sldId id="337" r:id="rId44"/>
    <p:sldId id="338" r:id="rId45"/>
    <p:sldId id="341" r:id="rId46"/>
    <p:sldId id="388" r:id="rId47"/>
  </p:sldIdLst>
  <p:sldSz cx="9144000" cy="6858000" type="screen4x3"/>
  <p:notesSz cx="9942513" cy="68103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raig" initials="CP" lastIdx="10" clrIdx="0"/>
  <p:cmAuthor id="1" name="Jia Xu" initials="J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clrMru>
    <a:srgbClr val="000099"/>
    <a:srgbClr val="FFFFFF"/>
    <a:srgbClr val="99CCFF"/>
    <a:srgbClr val="99FFCC"/>
    <a:srgbClr val="3399F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3161" autoAdjust="0"/>
  </p:normalViewPr>
  <p:slideViewPr>
    <p:cSldViewPr>
      <p:cViewPr>
        <p:scale>
          <a:sx n="75" d="100"/>
          <a:sy n="75" d="100"/>
        </p:scale>
        <p:origin x="-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860" y="-90"/>
      </p:cViewPr>
      <p:guideLst>
        <p:guide orient="horz" pos="2145"/>
        <p:guide pos="31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0092104312649"/>
          <c:y val="0.0449494949494949"/>
          <c:w val="0.711274169857207"/>
          <c:h val="0.702534200270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numRef>
              <c:f>Sheet1!$A$2:$A$14</c:f>
              <c:numCache>
                <c:formatCode>General</c:formatCode>
                <c:ptCount val="13"/>
                <c:pt idx="0">
                  <c:v>2001.0</c:v>
                </c:pt>
                <c:pt idx="1">
                  <c:v>2002.0</c:v>
                </c:pt>
                <c:pt idx="2">
                  <c:v>2003.0</c:v>
                </c:pt>
                <c:pt idx="3">
                  <c:v>2004.0</c:v>
                </c:pt>
                <c:pt idx="4">
                  <c:v>2005.0</c:v>
                </c:pt>
                <c:pt idx="5">
                  <c:v>2006.0</c:v>
                </c:pt>
                <c:pt idx="6">
                  <c:v>2007.0</c:v>
                </c:pt>
                <c:pt idx="7">
                  <c:v>2008.0</c:v>
                </c:pt>
                <c:pt idx="8">
                  <c:v>2009.0</c:v>
                </c:pt>
                <c:pt idx="9">
                  <c:v>2010.0</c:v>
                </c:pt>
                <c:pt idx="10">
                  <c:v>2011.0</c:v>
                </c:pt>
                <c:pt idx="11">
                  <c:v>2012.0</c:v>
                </c:pt>
                <c:pt idx="12">
                  <c:v>2013.0</c:v>
                </c:pt>
              </c:numCache>
            </c:numRef>
          </c:cat>
          <c:val>
            <c:numRef>
              <c:f>Sheet1!$B$2:$B$14</c:f>
              <c:numCache>
                <c:formatCode>"$"#,##0</c:formatCode>
                <c:ptCount val="13"/>
                <c:pt idx="0">
                  <c:v>40957.0</c:v>
                </c:pt>
                <c:pt idx="1">
                  <c:v>22169.0</c:v>
                </c:pt>
                <c:pt idx="2">
                  <c:v>19962.0</c:v>
                </c:pt>
                <c:pt idx="3">
                  <c:v>23261.0</c:v>
                </c:pt>
                <c:pt idx="4">
                  <c:v>23593.0</c:v>
                </c:pt>
                <c:pt idx="5">
                  <c:v>27593.0</c:v>
                </c:pt>
                <c:pt idx="6">
                  <c:v>31934.0</c:v>
                </c:pt>
                <c:pt idx="7">
                  <c:v>29965.0</c:v>
                </c:pt>
                <c:pt idx="8">
                  <c:v>20251.0</c:v>
                </c:pt>
                <c:pt idx="9">
                  <c:v>23268.0</c:v>
                </c:pt>
                <c:pt idx="10">
                  <c:v>29666.0</c:v>
                </c:pt>
                <c:pt idx="11">
                  <c:v>26959.0</c:v>
                </c:pt>
                <c:pt idx="12">
                  <c:v>25200.0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World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numRef>
              <c:f>Sheet1!$A$2:$A$14</c:f>
              <c:numCache>
                <c:formatCode>General</c:formatCode>
                <c:ptCount val="13"/>
                <c:pt idx="0">
                  <c:v>2001.0</c:v>
                </c:pt>
                <c:pt idx="1">
                  <c:v>2002.0</c:v>
                </c:pt>
                <c:pt idx="2">
                  <c:v>2003.0</c:v>
                </c:pt>
                <c:pt idx="3">
                  <c:v>2004.0</c:v>
                </c:pt>
                <c:pt idx="4">
                  <c:v>2005.0</c:v>
                </c:pt>
                <c:pt idx="5">
                  <c:v>2006.0</c:v>
                </c:pt>
                <c:pt idx="6">
                  <c:v>2007.0</c:v>
                </c:pt>
                <c:pt idx="7">
                  <c:v>2008.0</c:v>
                </c:pt>
                <c:pt idx="8">
                  <c:v>2009.0</c:v>
                </c:pt>
                <c:pt idx="9">
                  <c:v>2010.0</c:v>
                </c:pt>
                <c:pt idx="10">
                  <c:v>2011.0</c:v>
                </c:pt>
                <c:pt idx="11">
                  <c:v>2012.0</c:v>
                </c:pt>
                <c:pt idx="12">
                  <c:v>2013.0</c:v>
                </c:pt>
              </c:numCache>
            </c:numRef>
          </c:cat>
          <c:val>
            <c:numRef>
              <c:f>Sheet1!$C$2:$C$14</c:f>
              <c:numCache>
                <c:formatCode>"$"#,##0</c:formatCode>
                <c:ptCount val="13"/>
                <c:pt idx="0">
                  <c:v>56394.0</c:v>
                </c:pt>
                <c:pt idx="1">
                  <c:v>32835.0</c:v>
                </c:pt>
                <c:pt idx="2">
                  <c:v>28848.0</c:v>
                </c:pt>
                <c:pt idx="3">
                  <c:v>32514.0</c:v>
                </c:pt>
                <c:pt idx="4">
                  <c:v>32783.0</c:v>
                </c:pt>
                <c:pt idx="5">
                  <c:v>38910.0</c:v>
                </c:pt>
                <c:pt idx="6">
                  <c:v>41714.0</c:v>
                </c:pt>
                <c:pt idx="7">
                  <c:v>39106.0</c:v>
                </c:pt>
                <c:pt idx="8">
                  <c:v>32213.0</c:v>
                </c:pt>
                <c:pt idx="9">
                  <c:v>31889.0</c:v>
                </c:pt>
                <c:pt idx="10">
                  <c:v>47428.0</c:v>
                </c:pt>
                <c:pt idx="11">
                  <c:v>45753.0</c:v>
                </c:pt>
                <c:pt idx="12">
                  <c:v>46832.0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2939528"/>
        <c:axId val="2102343400"/>
      </c:barChart>
      <c:catAx>
        <c:axId val="2102939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2102343400"/>
        <c:crosses val="autoZero"/>
        <c:auto val="1"/>
        <c:lblAlgn val="ctr"/>
        <c:lblOffset val="100"/>
        <c:noMultiLvlLbl val="0"/>
      </c:catAx>
      <c:valAx>
        <c:axId val="2102343400"/>
        <c:scaling>
          <c:orientation val="minMax"/>
          <c:max val="14000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>
                    <a:solidFill>
                      <a:schemeClr val="bg1"/>
                    </a:solidFill>
                  </a:rPr>
                  <a:t>Investment ($</a:t>
                </a:r>
                <a:r>
                  <a:rPr lang="en-US" baseline="0" dirty="0" smtClean="0">
                    <a:solidFill>
                      <a:schemeClr val="bg1"/>
                    </a:solidFill>
                  </a:rPr>
                  <a:t> millions)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0159021406727829"/>
              <c:y val="0.140120297462817"/>
            </c:manualLayout>
          </c:layout>
          <c:overlay val="0"/>
        </c:title>
        <c:numFmt formatCode="&quot;$&quot;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21029395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29623154903802"/>
          <c:y val="0.846932712956335"/>
          <c:w val="0.321752991885189"/>
          <c:h val="0.15306734702854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7001131739267"/>
          <c:y val="0.024"/>
          <c:w val="0.683867177153314"/>
          <c:h val="0.8625112860892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  M&amp;A ($M) </c:v>
                </c:pt>
              </c:strCache>
            </c:strRef>
          </c:tx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32053.1</c:v>
                </c:pt>
                <c:pt idx="1">
                  <c:v>13920.0</c:v>
                </c:pt>
                <c:pt idx="2">
                  <c:v>13077.3</c:v>
                </c:pt>
                <c:pt idx="3">
                  <c:v>18604.8</c:v>
                </c:pt>
                <c:pt idx="4">
                  <c:v>24354.8</c:v>
                </c:pt>
                <c:pt idx="5">
                  <c:v>29540.3</c:v>
                </c:pt>
                <c:pt idx="6">
                  <c:v>13600.0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  IPO ($M) </c:v>
                </c:pt>
              </c:strCache>
            </c:strRef>
          </c:tx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12163.4</c:v>
                </c:pt>
                <c:pt idx="1">
                  <c:v>470.2</c:v>
                </c:pt>
                <c:pt idx="2">
                  <c:v>1774.1</c:v>
                </c:pt>
                <c:pt idx="3">
                  <c:v>7432.5</c:v>
                </c:pt>
                <c:pt idx="4">
                  <c:v>11171.1</c:v>
                </c:pt>
                <c:pt idx="5">
                  <c:v>18577.7</c:v>
                </c:pt>
                <c:pt idx="6">
                  <c:v>7900.0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1814904"/>
        <c:axId val="2101811736"/>
      </c:barChart>
      <c:catAx>
        <c:axId val="2101814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FFFFFF"/>
                </a:solidFill>
              </a:defRPr>
            </a:pPr>
            <a:endParaRPr lang="en-US"/>
          </a:p>
        </c:txPr>
        <c:crossAx val="2101811736"/>
        <c:crosses val="autoZero"/>
        <c:auto val="1"/>
        <c:lblAlgn val="ctr"/>
        <c:lblOffset val="100"/>
        <c:noMultiLvlLbl val="0"/>
      </c:catAx>
      <c:valAx>
        <c:axId val="21018117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21018149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36515310586177"/>
          <c:y val="0.940673005496954"/>
          <c:w val="0.494942088660936"/>
          <c:h val="0.0593270341207349"/>
        </c:manualLayout>
      </c:layout>
      <c:overlay val="0"/>
      <c:txPr>
        <a:bodyPr/>
        <a:lstStyle/>
        <a:p>
          <a:pPr>
            <a:defRPr sz="1200">
              <a:solidFill>
                <a:srgbClr val="FFFFFF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Seed Stage Investments ($318M, 101 deals)</c:v>
                </c:pt>
                <c:pt idx="1">
                  <c:v>Early Stage Investments ($7B, 999 deals)</c:v>
                </c:pt>
                <c:pt idx="2">
                  <c:v>Expansion Investments ($9.4B, 577 deals)</c:v>
                </c:pt>
                <c:pt idx="3">
                  <c:v>Later Stage Investments ($5.7B, 422 deals)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318.0</c:v>
                </c:pt>
                <c:pt idx="1">
                  <c:v>7000.0</c:v>
                </c:pt>
                <c:pt idx="2">
                  <c:v>9400.0</c:v>
                </c:pt>
                <c:pt idx="3">
                  <c:v>5700.0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r"/>
      <c:layout>
        <c:manualLayout>
          <c:xMode val="edge"/>
          <c:yMode val="edge"/>
          <c:x val="0.689418971964788"/>
          <c:y val="0.248397256794514"/>
          <c:w val="0.286211646110608"/>
          <c:h val="0.503205486410973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1.0</c:v>
                </c:pt>
                <c:pt idx="1">
                  <c:v>5.0</c:v>
                </c:pt>
                <c:pt idx="2">
                  <c:v>9.0</c:v>
                </c:pt>
                <c:pt idx="3">
                  <c:v>13.0</c:v>
                </c:pt>
                <c:pt idx="4">
                  <c:v>17.0</c:v>
                </c:pt>
                <c:pt idx="5">
                  <c:v>21.0</c:v>
                </c:pt>
                <c:pt idx="6">
                  <c:v>25.0</c:v>
                </c:pt>
                <c:pt idx="7">
                  <c:v>29.0</c:v>
                </c:pt>
                <c:pt idx="8">
                  <c:v>33.0</c:v>
                </c:pt>
                <c:pt idx="9">
                  <c:v>37.0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Automated</c:v>
                </c:pt>
              </c:strCache>
            </c:strRef>
          </c:tx>
          <c:spPr>
            <a:ln>
              <a:solidFill>
                <a:srgbClr val="003300"/>
              </a:solidFill>
            </a:ln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3665160"/>
        <c:axId val="2123662168"/>
      </c:lineChart>
      <c:dateAx>
        <c:axId val="21236651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2123662168"/>
        <c:crosses val="autoZero"/>
        <c:auto val="0"/>
        <c:lblOffset val="100"/>
        <c:baseTimeUnit val="days"/>
      </c:dateAx>
      <c:valAx>
        <c:axId val="21236621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123665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2.0</c:v>
                </c:pt>
                <c:pt idx="1">
                  <c:v>2.05</c:v>
                </c:pt>
                <c:pt idx="2">
                  <c:v>2.1</c:v>
                </c:pt>
                <c:pt idx="3">
                  <c:v>2.15</c:v>
                </c:pt>
                <c:pt idx="4">
                  <c:v>2.2</c:v>
                </c:pt>
                <c:pt idx="5">
                  <c:v>2.25</c:v>
                </c:pt>
                <c:pt idx="6">
                  <c:v>2.3</c:v>
                </c:pt>
                <c:pt idx="7">
                  <c:v>2.349999999999999</c:v>
                </c:pt>
                <c:pt idx="8">
                  <c:v>2.4</c:v>
                </c:pt>
                <c:pt idx="9">
                  <c:v>2.45</c:v>
                </c:pt>
                <c:pt idx="10">
                  <c:v>2.5</c:v>
                </c:pt>
                <c:pt idx="11">
                  <c:v>2.55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Automated</c:v>
                </c:pt>
              </c:strCache>
            </c:strRef>
          </c:tx>
          <c:spPr>
            <a:ln>
              <a:solidFill>
                <a:srgbClr val="003300"/>
              </a:solidFill>
            </a:ln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1.0</c:v>
                </c:pt>
                <c:pt idx="1">
                  <c:v>1.05</c:v>
                </c:pt>
                <c:pt idx="2">
                  <c:v>1.0</c:v>
                </c:pt>
                <c:pt idx="3">
                  <c:v>1.1</c:v>
                </c:pt>
                <c:pt idx="4">
                  <c:v>1.3</c:v>
                </c:pt>
                <c:pt idx="5">
                  <c:v>1.4</c:v>
                </c:pt>
                <c:pt idx="6">
                  <c:v>1.45</c:v>
                </c:pt>
                <c:pt idx="7">
                  <c:v>1.6</c:v>
                </c:pt>
                <c:pt idx="8">
                  <c:v>2.0</c:v>
                </c:pt>
                <c:pt idx="9">
                  <c:v>2.1</c:v>
                </c:pt>
                <c:pt idx="10">
                  <c:v>2.3</c:v>
                </c:pt>
                <c:pt idx="11">
                  <c:v>2.5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2599400"/>
        <c:axId val="2122596056"/>
      </c:lineChart>
      <c:dateAx>
        <c:axId val="2122599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>
            <a:noFill/>
          </a:ln>
        </c:spPr>
        <c:crossAx val="2122596056"/>
        <c:crosses val="autoZero"/>
        <c:auto val="0"/>
        <c:lblOffset val="100"/>
        <c:baseTimeUnit val="days"/>
      </c:dateAx>
      <c:valAx>
        <c:axId val="2122596056"/>
        <c:scaling>
          <c:orientation val="minMax"/>
          <c:min val="1.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</c:spPr>
        <c:crossAx val="2122599400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B6542-9660-DF48-B234-71D59C4CDAFB}" type="doc">
      <dgm:prSet loTypeId="urn:microsoft.com/office/officeart/2009/3/layout/IncreasingArrowsProcess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50FD60-9EE3-6445-A6E4-1D80661A6602}">
      <dgm:prSet phldrT="[Text]"/>
      <dgm:spPr/>
      <dgm:t>
        <a:bodyPr/>
        <a:lstStyle/>
        <a:p>
          <a:r>
            <a:rPr lang="en-US" dirty="0" smtClean="0"/>
            <a:t>Market Plan</a:t>
          </a:r>
          <a:endParaRPr lang="en-US" dirty="0"/>
        </a:p>
      </dgm:t>
    </dgm:pt>
    <dgm:pt modelId="{E6BD1A4D-2486-184F-98B8-2EB7832F81C2}" type="parTrans" cxnId="{C2673CF7-7573-9A4F-96E0-EB020BB99290}">
      <dgm:prSet/>
      <dgm:spPr/>
      <dgm:t>
        <a:bodyPr/>
        <a:lstStyle/>
        <a:p>
          <a:endParaRPr lang="en-US"/>
        </a:p>
      </dgm:t>
    </dgm:pt>
    <dgm:pt modelId="{4C2C1FD6-9FE4-7446-9800-07B3172AA782}" type="sibTrans" cxnId="{C2673CF7-7573-9A4F-96E0-EB020BB99290}">
      <dgm:prSet/>
      <dgm:spPr/>
      <dgm:t>
        <a:bodyPr/>
        <a:lstStyle/>
        <a:p>
          <a:endParaRPr lang="en-US"/>
        </a:p>
      </dgm:t>
    </dgm:pt>
    <dgm:pt modelId="{4EB69D7C-E23E-7B40-B42A-DEA6A72A6A8C}">
      <dgm:prSet phldrT="[Text]"/>
      <dgm:spPr/>
      <dgm:t>
        <a:bodyPr/>
        <a:lstStyle/>
        <a:p>
          <a:r>
            <a:rPr lang="en-US" dirty="0" smtClean="0"/>
            <a:t>Opportunity Assessment</a:t>
          </a:r>
          <a:endParaRPr lang="en-US" dirty="0"/>
        </a:p>
      </dgm:t>
    </dgm:pt>
    <dgm:pt modelId="{3C770551-5AD8-8C47-B6DA-A74632CC43D1}" type="parTrans" cxnId="{F9245186-6C74-9F4C-B6C9-510B6C750E67}">
      <dgm:prSet/>
      <dgm:spPr/>
      <dgm:t>
        <a:bodyPr/>
        <a:lstStyle/>
        <a:p>
          <a:endParaRPr lang="en-US"/>
        </a:p>
      </dgm:t>
    </dgm:pt>
    <dgm:pt modelId="{6E1A4984-A751-4540-8541-820D2775269C}" type="sibTrans" cxnId="{F9245186-6C74-9F4C-B6C9-510B6C750E67}">
      <dgm:prSet/>
      <dgm:spPr/>
      <dgm:t>
        <a:bodyPr/>
        <a:lstStyle/>
        <a:p>
          <a:endParaRPr lang="en-US"/>
        </a:p>
      </dgm:t>
    </dgm:pt>
    <dgm:pt modelId="{A47C3F5F-4F1C-5944-9D29-175E1D410BD1}">
      <dgm:prSet phldrT="[Text]"/>
      <dgm:spPr/>
      <dgm:t>
        <a:bodyPr/>
        <a:lstStyle/>
        <a:p>
          <a:r>
            <a:rPr lang="en-US" dirty="0" smtClean="0"/>
            <a:t>Product Development Plan</a:t>
          </a:r>
          <a:endParaRPr lang="en-US" dirty="0"/>
        </a:p>
      </dgm:t>
    </dgm:pt>
    <dgm:pt modelId="{D513B45F-E0B4-B047-8B44-6C2BFA6045B5}" type="parTrans" cxnId="{BDE4C3B4-4410-7A4A-8320-A7330CA3FAC7}">
      <dgm:prSet/>
      <dgm:spPr/>
      <dgm:t>
        <a:bodyPr/>
        <a:lstStyle/>
        <a:p>
          <a:endParaRPr lang="en-US"/>
        </a:p>
      </dgm:t>
    </dgm:pt>
    <dgm:pt modelId="{99655495-053C-0E4E-B51E-0C228023095B}" type="sibTrans" cxnId="{BDE4C3B4-4410-7A4A-8320-A7330CA3FAC7}">
      <dgm:prSet/>
      <dgm:spPr/>
      <dgm:t>
        <a:bodyPr/>
        <a:lstStyle/>
        <a:p>
          <a:endParaRPr lang="en-US"/>
        </a:p>
      </dgm:t>
    </dgm:pt>
    <dgm:pt modelId="{EF15E08F-A80B-EB48-93F3-A749610167C7}">
      <dgm:prSet phldrT="[Text]"/>
      <dgm:spPr/>
      <dgm:t>
        <a:bodyPr/>
        <a:lstStyle/>
        <a:p>
          <a:r>
            <a:rPr lang="en-US" dirty="0" smtClean="0"/>
            <a:t>Product Validation</a:t>
          </a:r>
        </a:p>
        <a:p>
          <a:r>
            <a:rPr lang="en-US" dirty="0" smtClean="0"/>
            <a:t>Hardware/ Software/Mobile Development</a:t>
          </a:r>
        </a:p>
        <a:p>
          <a:r>
            <a:rPr lang="en-US" dirty="0" smtClean="0"/>
            <a:t>Med/</a:t>
          </a:r>
          <a:r>
            <a:rPr lang="en-US" dirty="0" err="1" smtClean="0"/>
            <a:t>BioTech</a:t>
          </a:r>
          <a:r>
            <a:rPr lang="en-US" dirty="0" smtClean="0"/>
            <a:t> Concerns</a:t>
          </a:r>
        </a:p>
        <a:p>
          <a:r>
            <a:rPr lang="en-US" dirty="0" smtClean="0"/>
            <a:t>IP Strategy</a:t>
          </a:r>
          <a:endParaRPr lang="en-US" dirty="0"/>
        </a:p>
      </dgm:t>
    </dgm:pt>
    <dgm:pt modelId="{0909A29C-88E6-034D-8F58-3FAE03A8B489}" type="parTrans" cxnId="{2C54FE79-56CF-534E-996A-50859B6A406C}">
      <dgm:prSet/>
      <dgm:spPr/>
      <dgm:t>
        <a:bodyPr/>
        <a:lstStyle/>
        <a:p>
          <a:endParaRPr lang="en-US"/>
        </a:p>
      </dgm:t>
    </dgm:pt>
    <dgm:pt modelId="{2CDD3385-3F7E-0348-ACC7-96A0026E5E5D}" type="sibTrans" cxnId="{2C54FE79-56CF-534E-996A-50859B6A406C}">
      <dgm:prSet/>
      <dgm:spPr/>
      <dgm:t>
        <a:bodyPr/>
        <a:lstStyle/>
        <a:p>
          <a:endParaRPr lang="en-US"/>
        </a:p>
      </dgm:t>
    </dgm:pt>
    <dgm:pt modelId="{48AC6562-5B50-5848-AE48-6B9246B174B7}">
      <dgm:prSet phldrT="[Text]"/>
      <dgm:spPr/>
      <dgm:t>
        <a:bodyPr/>
        <a:lstStyle/>
        <a:p>
          <a:r>
            <a:rPr lang="en-US" dirty="0" smtClean="0"/>
            <a:t>VC Financing</a:t>
          </a:r>
        </a:p>
        <a:p>
          <a:r>
            <a:rPr lang="en-US" dirty="0" smtClean="0"/>
            <a:t>Multistage Financing</a:t>
          </a:r>
        </a:p>
        <a:p>
          <a:r>
            <a:rPr lang="en-US" dirty="0" smtClean="0"/>
            <a:t>Term Sheets</a:t>
          </a:r>
        </a:p>
        <a:p>
          <a:r>
            <a:rPr lang="en-US" dirty="0" smtClean="0"/>
            <a:t>Capitalization</a:t>
          </a:r>
          <a:endParaRPr lang="en-US" dirty="0"/>
        </a:p>
      </dgm:t>
    </dgm:pt>
    <dgm:pt modelId="{59115D23-F181-A649-B9D0-F4D55BB962DF}" type="parTrans" cxnId="{53EE0B8D-717D-8C49-8F40-09A9D4560AAB}">
      <dgm:prSet/>
      <dgm:spPr/>
      <dgm:t>
        <a:bodyPr/>
        <a:lstStyle/>
        <a:p>
          <a:endParaRPr lang="en-US"/>
        </a:p>
      </dgm:t>
    </dgm:pt>
    <dgm:pt modelId="{911FBE0E-996F-F442-8ABE-1D0D5A0B0948}" type="sibTrans" cxnId="{53EE0B8D-717D-8C49-8F40-09A9D4560AAB}">
      <dgm:prSet/>
      <dgm:spPr/>
      <dgm:t>
        <a:bodyPr/>
        <a:lstStyle/>
        <a:p>
          <a:endParaRPr lang="en-US"/>
        </a:p>
      </dgm:t>
    </dgm:pt>
    <dgm:pt modelId="{387684B2-3399-424E-9D8D-F4E9F4990D15}">
      <dgm:prSet phldrT="[Text]"/>
      <dgm:spPr/>
      <dgm:t>
        <a:bodyPr/>
        <a:lstStyle/>
        <a:p>
          <a:r>
            <a:rPr lang="en-US" dirty="0" smtClean="0"/>
            <a:t>Customer </a:t>
          </a:r>
          <a:r>
            <a:rPr lang="en-US" dirty="0" smtClean="0"/>
            <a:t>Discovery</a:t>
          </a:r>
        </a:p>
        <a:p>
          <a:r>
            <a:rPr lang="en-US" dirty="0" smtClean="0"/>
            <a:t>Go to Market </a:t>
          </a:r>
          <a:endParaRPr lang="en-US" dirty="0" smtClean="0"/>
        </a:p>
        <a:p>
          <a:r>
            <a:rPr lang="en-US" dirty="0" smtClean="0"/>
            <a:t>Competitive Differentiation </a:t>
          </a:r>
          <a:endParaRPr lang="en-US" dirty="0"/>
        </a:p>
      </dgm:t>
    </dgm:pt>
    <dgm:pt modelId="{C499B46D-AE66-C54A-83A0-A7AF54267308}" type="parTrans" cxnId="{FC1D5BF7-BB04-B940-A72E-84436862B84C}">
      <dgm:prSet/>
      <dgm:spPr/>
      <dgm:t>
        <a:bodyPr/>
        <a:lstStyle/>
        <a:p>
          <a:endParaRPr lang="en-US"/>
        </a:p>
      </dgm:t>
    </dgm:pt>
    <dgm:pt modelId="{32AB138A-40FC-AF49-98DC-D2174E977FAD}" type="sibTrans" cxnId="{FC1D5BF7-BB04-B940-A72E-84436862B84C}">
      <dgm:prSet/>
      <dgm:spPr/>
      <dgm:t>
        <a:bodyPr/>
        <a:lstStyle/>
        <a:p>
          <a:endParaRPr lang="en-US"/>
        </a:p>
      </dgm:t>
    </dgm:pt>
    <dgm:pt modelId="{07D4E50F-A6D8-E845-A0B9-6538A7650F6B}">
      <dgm:prSet phldrT="[Text]"/>
      <dgm:spPr/>
      <dgm:t>
        <a:bodyPr/>
        <a:lstStyle/>
        <a:p>
          <a:r>
            <a:rPr lang="en-US" dirty="0" smtClean="0"/>
            <a:t>Financial Operating Plan</a:t>
          </a:r>
          <a:endParaRPr lang="en-US" dirty="0"/>
        </a:p>
      </dgm:t>
    </dgm:pt>
    <dgm:pt modelId="{F71AB6C4-F6D8-DA49-A232-B3BC918E5E41}" type="sibTrans" cxnId="{6896A900-B1EC-C04A-AC87-62C319C03594}">
      <dgm:prSet/>
      <dgm:spPr/>
      <dgm:t>
        <a:bodyPr/>
        <a:lstStyle/>
        <a:p>
          <a:endParaRPr lang="en-US"/>
        </a:p>
      </dgm:t>
    </dgm:pt>
    <dgm:pt modelId="{01D960C9-E6E9-194A-ADE7-A16FBC881A18}" type="parTrans" cxnId="{6896A900-B1EC-C04A-AC87-62C319C03594}">
      <dgm:prSet/>
      <dgm:spPr/>
      <dgm:t>
        <a:bodyPr/>
        <a:lstStyle/>
        <a:p>
          <a:endParaRPr lang="en-US"/>
        </a:p>
      </dgm:t>
    </dgm:pt>
    <dgm:pt modelId="{64CD3CA0-00A8-B643-837F-0570C7B59C2C}" type="pres">
      <dgm:prSet presAssocID="{79BB6542-9660-DF48-B234-71D59C4CDAFB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4AC16E7-22BE-F042-81CD-BC7FCF51F89D}" type="pres">
      <dgm:prSet presAssocID="{E250FD60-9EE3-6445-A6E4-1D80661A6602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9F89A8-7C56-5741-A7A4-AD4D16DCA11F}" type="pres">
      <dgm:prSet presAssocID="{E250FD60-9EE3-6445-A6E4-1D80661A6602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911581-6F7B-0B47-90F5-E03D43B192C6}" type="pres">
      <dgm:prSet presAssocID="{A47C3F5F-4F1C-5944-9D29-175E1D410BD1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9E4CC-C719-C741-B11C-22A42C9949C4}" type="pres">
      <dgm:prSet presAssocID="{A47C3F5F-4F1C-5944-9D29-175E1D410BD1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2F9ADE-C4F5-C747-A92F-CB92176CAE0F}" type="pres">
      <dgm:prSet presAssocID="{07D4E50F-A6D8-E845-A0B9-6538A7650F6B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C9EA6-D9D5-6846-AEDB-04230095F6B1}" type="pres">
      <dgm:prSet presAssocID="{07D4E50F-A6D8-E845-A0B9-6538A7650F6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F7C5C2-2171-6B41-BDF9-19461EDA57AD}" type="presOf" srcId="{387684B2-3399-424E-9D8D-F4E9F4990D15}" destId="{059F89A8-7C56-5741-A7A4-AD4D16DCA11F}" srcOrd="0" destOrd="1" presId="urn:microsoft.com/office/officeart/2009/3/layout/IncreasingArrowsProcess"/>
    <dgm:cxn modelId="{584DD2AC-0E34-2B4F-9C6C-320D5DBC32A5}" type="presOf" srcId="{79BB6542-9660-DF48-B234-71D59C4CDAFB}" destId="{64CD3CA0-00A8-B643-837F-0570C7B59C2C}" srcOrd="0" destOrd="0" presId="urn:microsoft.com/office/officeart/2009/3/layout/IncreasingArrowsProcess"/>
    <dgm:cxn modelId="{EE31C682-9605-FD4B-BF35-AB4D8BCF0DDB}" type="presOf" srcId="{A47C3F5F-4F1C-5944-9D29-175E1D410BD1}" destId="{48911581-6F7B-0B47-90F5-E03D43B192C6}" srcOrd="0" destOrd="0" presId="urn:microsoft.com/office/officeart/2009/3/layout/IncreasingArrowsProcess"/>
    <dgm:cxn modelId="{BDE4C3B4-4410-7A4A-8320-A7330CA3FAC7}" srcId="{79BB6542-9660-DF48-B234-71D59C4CDAFB}" destId="{A47C3F5F-4F1C-5944-9D29-175E1D410BD1}" srcOrd="1" destOrd="0" parTransId="{D513B45F-E0B4-B047-8B44-6C2BFA6045B5}" sibTransId="{99655495-053C-0E4E-B51E-0C228023095B}"/>
    <dgm:cxn modelId="{764CC9EB-E25C-1647-8EC2-4893AB0DFE2B}" type="presOf" srcId="{4EB69D7C-E23E-7B40-B42A-DEA6A72A6A8C}" destId="{059F89A8-7C56-5741-A7A4-AD4D16DCA11F}" srcOrd="0" destOrd="0" presId="urn:microsoft.com/office/officeart/2009/3/layout/IncreasingArrowsProcess"/>
    <dgm:cxn modelId="{FC1D5BF7-BB04-B940-A72E-84436862B84C}" srcId="{E250FD60-9EE3-6445-A6E4-1D80661A6602}" destId="{387684B2-3399-424E-9D8D-F4E9F4990D15}" srcOrd="1" destOrd="0" parTransId="{C499B46D-AE66-C54A-83A0-A7AF54267308}" sibTransId="{32AB138A-40FC-AF49-98DC-D2174E977FAD}"/>
    <dgm:cxn modelId="{F9245186-6C74-9F4C-B6C9-510B6C750E67}" srcId="{E250FD60-9EE3-6445-A6E4-1D80661A6602}" destId="{4EB69D7C-E23E-7B40-B42A-DEA6A72A6A8C}" srcOrd="0" destOrd="0" parTransId="{3C770551-5AD8-8C47-B6DA-A74632CC43D1}" sibTransId="{6E1A4984-A751-4540-8541-820D2775269C}"/>
    <dgm:cxn modelId="{CB33E280-C798-B24C-BF8A-94F1BC3F86B4}" type="presOf" srcId="{48AC6562-5B50-5848-AE48-6B9246B174B7}" destId="{9D5C9EA6-D9D5-6846-AEDB-04230095F6B1}" srcOrd="0" destOrd="0" presId="urn:microsoft.com/office/officeart/2009/3/layout/IncreasingArrowsProcess"/>
    <dgm:cxn modelId="{C2673CF7-7573-9A4F-96E0-EB020BB99290}" srcId="{79BB6542-9660-DF48-B234-71D59C4CDAFB}" destId="{E250FD60-9EE3-6445-A6E4-1D80661A6602}" srcOrd="0" destOrd="0" parTransId="{E6BD1A4D-2486-184F-98B8-2EB7832F81C2}" sibTransId="{4C2C1FD6-9FE4-7446-9800-07B3172AA782}"/>
    <dgm:cxn modelId="{53EE0B8D-717D-8C49-8F40-09A9D4560AAB}" srcId="{07D4E50F-A6D8-E845-A0B9-6538A7650F6B}" destId="{48AC6562-5B50-5848-AE48-6B9246B174B7}" srcOrd="0" destOrd="0" parTransId="{59115D23-F181-A649-B9D0-F4D55BB962DF}" sibTransId="{911FBE0E-996F-F442-8ABE-1D0D5A0B0948}"/>
    <dgm:cxn modelId="{2C54FE79-56CF-534E-996A-50859B6A406C}" srcId="{A47C3F5F-4F1C-5944-9D29-175E1D410BD1}" destId="{EF15E08F-A80B-EB48-93F3-A749610167C7}" srcOrd="0" destOrd="0" parTransId="{0909A29C-88E6-034D-8F58-3FAE03A8B489}" sibTransId="{2CDD3385-3F7E-0348-ACC7-96A0026E5E5D}"/>
    <dgm:cxn modelId="{8A446EDB-24A5-A740-A0BD-69463DC0949C}" type="presOf" srcId="{EF15E08F-A80B-EB48-93F3-A749610167C7}" destId="{B0A9E4CC-C719-C741-B11C-22A42C9949C4}" srcOrd="0" destOrd="0" presId="urn:microsoft.com/office/officeart/2009/3/layout/IncreasingArrowsProcess"/>
    <dgm:cxn modelId="{6896A900-B1EC-C04A-AC87-62C319C03594}" srcId="{79BB6542-9660-DF48-B234-71D59C4CDAFB}" destId="{07D4E50F-A6D8-E845-A0B9-6538A7650F6B}" srcOrd="2" destOrd="0" parTransId="{01D960C9-E6E9-194A-ADE7-A16FBC881A18}" sibTransId="{F71AB6C4-F6D8-DA49-A232-B3BC918E5E41}"/>
    <dgm:cxn modelId="{39B72306-EF16-8B42-BF91-ABFF1FBD0B6B}" type="presOf" srcId="{E250FD60-9EE3-6445-A6E4-1D80661A6602}" destId="{04AC16E7-22BE-F042-81CD-BC7FCF51F89D}" srcOrd="0" destOrd="0" presId="urn:microsoft.com/office/officeart/2009/3/layout/IncreasingArrowsProcess"/>
    <dgm:cxn modelId="{42EEA246-E79B-E440-8081-F2C10B14EC25}" type="presOf" srcId="{07D4E50F-A6D8-E845-A0B9-6538A7650F6B}" destId="{C02F9ADE-C4F5-C747-A92F-CB92176CAE0F}" srcOrd="0" destOrd="0" presId="urn:microsoft.com/office/officeart/2009/3/layout/IncreasingArrowsProcess"/>
    <dgm:cxn modelId="{F2A2B628-37C4-FF41-9E7C-E278850035BB}" type="presParOf" srcId="{64CD3CA0-00A8-B643-837F-0570C7B59C2C}" destId="{04AC16E7-22BE-F042-81CD-BC7FCF51F89D}" srcOrd="0" destOrd="0" presId="urn:microsoft.com/office/officeart/2009/3/layout/IncreasingArrowsProcess"/>
    <dgm:cxn modelId="{3CA6FEA1-ADB4-C540-9081-13103D7A9B18}" type="presParOf" srcId="{64CD3CA0-00A8-B643-837F-0570C7B59C2C}" destId="{059F89A8-7C56-5741-A7A4-AD4D16DCA11F}" srcOrd="1" destOrd="0" presId="urn:microsoft.com/office/officeart/2009/3/layout/IncreasingArrowsProcess"/>
    <dgm:cxn modelId="{90B920AE-F134-9645-AABE-8957F3DCF843}" type="presParOf" srcId="{64CD3CA0-00A8-B643-837F-0570C7B59C2C}" destId="{48911581-6F7B-0B47-90F5-E03D43B192C6}" srcOrd="2" destOrd="0" presId="urn:microsoft.com/office/officeart/2009/3/layout/IncreasingArrowsProcess"/>
    <dgm:cxn modelId="{934356EE-B7B0-C847-B107-DAC05551FB7A}" type="presParOf" srcId="{64CD3CA0-00A8-B643-837F-0570C7B59C2C}" destId="{B0A9E4CC-C719-C741-B11C-22A42C9949C4}" srcOrd="3" destOrd="0" presId="urn:microsoft.com/office/officeart/2009/3/layout/IncreasingArrowsProcess"/>
    <dgm:cxn modelId="{54D82F58-BC0A-5B41-997C-D5E3B12BE568}" type="presParOf" srcId="{64CD3CA0-00A8-B643-837F-0570C7B59C2C}" destId="{C02F9ADE-C4F5-C747-A92F-CB92176CAE0F}" srcOrd="4" destOrd="0" presId="urn:microsoft.com/office/officeart/2009/3/layout/IncreasingArrowsProcess"/>
    <dgm:cxn modelId="{D56050F3-9F9B-E84D-8862-19B401C01CB2}" type="presParOf" srcId="{64CD3CA0-00A8-B643-837F-0570C7B59C2C}" destId="{9D5C9EA6-D9D5-6846-AEDB-04230095F6B1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2993A2-4E77-5A4E-A439-54070F45B06F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3C654F-65DB-294B-8611-4BE0A3FDC068}">
      <dgm:prSet phldrT="[Text]"/>
      <dgm:spPr/>
      <dgm:t>
        <a:bodyPr/>
        <a:lstStyle/>
        <a:p>
          <a:r>
            <a:rPr lang="en-US" b="1" dirty="0" smtClean="0"/>
            <a:t>The Entrepreneur</a:t>
          </a:r>
          <a:endParaRPr lang="en-US" b="1" dirty="0"/>
        </a:p>
      </dgm:t>
    </dgm:pt>
    <dgm:pt modelId="{1AF6D4F1-3A35-5542-8D34-E7C662E68653}" type="parTrans" cxnId="{FE0C48CC-BA8D-AB4A-97C7-22376C46EFC7}">
      <dgm:prSet/>
      <dgm:spPr/>
      <dgm:t>
        <a:bodyPr/>
        <a:lstStyle/>
        <a:p>
          <a:endParaRPr lang="en-US"/>
        </a:p>
      </dgm:t>
    </dgm:pt>
    <dgm:pt modelId="{9DE35354-FD8D-D94D-BDAE-0BA3FB0B307C}" type="sibTrans" cxnId="{FE0C48CC-BA8D-AB4A-97C7-22376C46EFC7}">
      <dgm:prSet/>
      <dgm:spPr/>
      <dgm:t>
        <a:bodyPr/>
        <a:lstStyle/>
        <a:p>
          <a:endParaRPr lang="en-US"/>
        </a:p>
      </dgm:t>
    </dgm:pt>
    <dgm:pt modelId="{6C01B6EF-46D5-EF4D-95D8-31FC99F6859D}">
      <dgm:prSet phldrT="[Text]"/>
      <dgm:spPr/>
      <dgm:t>
        <a:bodyPr/>
        <a:lstStyle/>
        <a:p>
          <a:r>
            <a:rPr lang="en-US" dirty="0" smtClean="0"/>
            <a:t>Teaching Team</a:t>
          </a:r>
          <a:endParaRPr lang="en-US" dirty="0"/>
        </a:p>
      </dgm:t>
    </dgm:pt>
    <dgm:pt modelId="{6B9818F4-1772-F944-8557-3AD2688D9A1C}" type="parTrans" cxnId="{B5B72238-C837-5749-A6C8-47D2FE8F3536}">
      <dgm:prSet/>
      <dgm:spPr/>
      <dgm:t>
        <a:bodyPr/>
        <a:lstStyle/>
        <a:p>
          <a:endParaRPr lang="en-US"/>
        </a:p>
      </dgm:t>
    </dgm:pt>
    <dgm:pt modelId="{1B6309FB-6BC2-3A40-9A4C-04B66A7402E1}" type="sibTrans" cxnId="{B5B72238-C837-5749-A6C8-47D2FE8F3536}">
      <dgm:prSet/>
      <dgm:spPr/>
      <dgm:t>
        <a:bodyPr/>
        <a:lstStyle/>
        <a:p>
          <a:endParaRPr lang="en-US"/>
        </a:p>
      </dgm:t>
    </dgm:pt>
    <dgm:pt modelId="{54F9EA35-C432-DC49-85B0-BC161C1B6C8B}">
      <dgm:prSet phldrT="[Text]"/>
      <dgm:spPr/>
      <dgm:t>
        <a:bodyPr/>
        <a:lstStyle/>
        <a:p>
          <a:r>
            <a:rPr lang="en-US" dirty="0" smtClean="0"/>
            <a:t>Mentors</a:t>
          </a:r>
          <a:endParaRPr lang="en-US" dirty="0"/>
        </a:p>
      </dgm:t>
    </dgm:pt>
    <dgm:pt modelId="{2E0CA84A-0F68-8143-9149-1826EA87BD0A}" type="parTrans" cxnId="{8B37A833-AAEE-424A-8870-B61EB4DA7F54}">
      <dgm:prSet/>
      <dgm:spPr/>
      <dgm:t>
        <a:bodyPr/>
        <a:lstStyle/>
        <a:p>
          <a:endParaRPr lang="en-US"/>
        </a:p>
      </dgm:t>
    </dgm:pt>
    <dgm:pt modelId="{7C86DA6B-25EE-CC4E-84A1-1BACAB0FBA36}" type="sibTrans" cxnId="{8B37A833-AAEE-424A-8870-B61EB4DA7F54}">
      <dgm:prSet/>
      <dgm:spPr/>
      <dgm:t>
        <a:bodyPr/>
        <a:lstStyle/>
        <a:p>
          <a:endParaRPr lang="en-US"/>
        </a:p>
      </dgm:t>
    </dgm:pt>
    <dgm:pt modelId="{7A50CB78-D67B-6448-828C-7EE5BC66F927}">
      <dgm:prSet phldrT="[Text]"/>
      <dgm:spPr/>
      <dgm:t>
        <a:bodyPr/>
        <a:lstStyle/>
        <a:p>
          <a:r>
            <a:rPr lang="en-US" dirty="0" smtClean="0"/>
            <a:t>Office Hours</a:t>
          </a:r>
          <a:endParaRPr lang="en-US" dirty="0"/>
        </a:p>
      </dgm:t>
    </dgm:pt>
    <dgm:pt modelId="{EB4C6897-156C-E347-89D2-B3CA201A4B38}" type="parTrans" cxnId="{008D07E3-6C23-024E-B491-D58160945328}">
      <dgm:prSet/>
      <dgm:spPr/>
      <dgm:t>
        <a:bodyPr/>
        <a:lstStyle/>
        <a:p>
          <a:endParaRPr lang="en-US"/>
        </a:p>
      </dgm:t>
    </dgm:pt>
    <dgm:pt modelId="{BC7EB788-43C5-9A4C-895B-A0C6EFC323A8}" type="sibTrans" cxnId="{008D07E3-6C23-024E-B491-D58160945328}">
      <dgm:prSet/>
      <dgm:spPr/>
      <dgm:t>
        <a:bodyPr/>
        <a:lstStyle/>
        <a:p>
          <a:endParaRPr lang="en-US"/>
        </a:p>
      </dgm:t>
    </dgm:pt>
    <dgm:pt modelId="{7B214412-8F9C-9847-BA5C-A3342E3F8CD0}">
      <dgm:prSet phldrT="[Text]"/>
      <dgm:spPr/>
      <dgm:t>
        <a:bodyPr/>
        <a:lstStyle/>
        <a:p>
          <a:r>
            <a:rPr lang="en-US" dirty="0" smtClean="0"/>
            <a:t>Contacts/Connections</a:t>
          </a:r>
          <a:endParaRPr lang="en-US" dirty="0"/>
        </a:p>
      </dgm:t>
    </dgm:pt>
    <dgm:pt modelId="{09CEF3EE-A181-024C-8F19-6E6779D2F7C5}" type="parTrans" cxnId="{214C18C0-7153-024A-A3B7-5E077C44CD04}">
      <dgm:prSet/>
      <dgm:spPr/>
      <dgm:t>
        <a:bodyPr/>
        <a:lstStyle/>
        <a:p>
          <a:endParaRPr lang="en-US"/>
        </a:p>
      </dgm:t>
    </dgm:pt>
    <dgm:pt modelId="{BFEA2895-9A81-0E40-B46F-C4DEFB12FB81}" type="sibTrans" cxnId="{214C18C0-7153-024A-A3B7-5E077C44CD04}">
      <dgm:prSet/>
      <dgm:spPr/>
      <dgm:t>
        <a:bodyPr/>
        <a:lstStyle/>
        <a:p>
          <a:endParaRPr lang="en-US"/>
        </a:p>
      </dgm:t>
    </dgm:pt>
    <dgm:pt modelId="{9CFF20D6-C729-3A4E-900B-501E265FBF98}">
      <dgm:prSet phldrT="[Text]"/>
      <dgm:spPr/>
      <dgm:t>
        <a:bodyPr/>
        <a:lstStyle/>
        <a:p>
          <a:r>
            <a:rPr lang="en-US" dirty="0" smtClean="0"/>
            <a:t>Stanford/STVP</a:t>
          </a:r>
          <a:endParaRPr lang="en-US" dirty="0"/>
        </a:p>
      </dgm:t>
    </dgm:pt>
    <dgm:pt modelId="{06DE43FF-CAB2-CF41-B562-DF4C2FECC636}" type="parTrans" cxnId="{D541C243-4FD6-464B-937E-89566CBDD006}">
      <dgm:prSet/>
      <dgm:spPr/>
      <dgm:t>
        <a:bodyPr/>
        <a:lstStyle/>
        <a:p>
          <a:endParaRPr lang="en-US"/>
        </a:p>
      </dgm:t>
    </dgm:pt>
    <dgm:pt modelId="{6B1224C2-302B-B84B-BDC6-5A72140EAE69}" type="sibTrans" cxnId="{D541C243-4FD6-464B-937E-89566CBDD006}">
      <dgm:prSet/>
      <dgm:spPr/>
      <dgm:t>
        <a:bodyPr/>
        <a:lstStyle/>
        <a:p>
          <a:endParaRPr lang="en-US"/>
        </a:p>
      </dgm:t>
    </dgm:pt>
    <dgm:pt modelId="{FE44E99C-9745-F243-9DD4-540789AD8C87}">
      <dgm:prSet phldrT="[Text]"/>
      <dgm:spPr/>
      <dgm:t>
        <a:bodyPr/>
        <a:lstStyle/>
        <a:p>
          <a:r>
            <a:rPr lang="en-US" dirty="0" smtClean="0"/>
            <a:t>Silicon Valley</a:t>
          </a:r>
          <a:endParaRPr lang="en-US" dirty="0"/>
        </a:p>
      </dgm:t>
    </dgm:pt>
    <dgm:pt modelId="{ACE35C55-D154-FC43-97B8-15101B6C765D}" type="parTrans" cxnId="{9EEB7BC3-4211-5547-8697-8C40525DB00D}">
      <dgm:prSet/>
      <dgm:spPr/>
      <dgm:t>
        <a:bodyPr/>
        <a:lstStyle/>
        <a:p>
          <a:endParaRPr lang="en-US"/>
        </a:p>
      </dgm:t>
    </dgm:pt>
    <dgm:pt modelId="{60E292B6-0B14-504B-A919-C708085BB996}" type="sibTrans" cxnId="{9EEB7BC3-4211-5547-8697-8C40525DB00D}">
      <dgm:prSet/>
      <dgm:spPr/>
      <dgm:t>
        <a:bodyPr/>
        <a:lstStyle/>
        <a:p>
          <a:endParaRPr lang="en-US"/>
        </a:p>
      </dgm:t>
    </dgm:pt>
    <dgm:pt modelId="{3FA0E84F-8864-AB4A-9E8F-E651CA3CAB09}">
      <dgm:prSet phldrT="[Text]" custT="1"/>
      <dgm:spPr/>
      <dgm:t>
        <a:bodyPr/>
        <a:lstStyle/>
        <a:p>
          <a:r>
            <a:rPr lang="en-US" sz="1200" dirty="0" smtClean="0"/>
            <a:t>CEO, CTO, CFO,CMO</a:t>
          </a:r>
          <a:endParaRPr lang="en-US" sz="1200" dirty="0"/>
        </a:p>
      </dgm:t>
    </dgm:pt>
    <dgm:pt modelId="{C1F2BC66-0176-F84D-9CA0-A6FE643C36C8}">
      <dgm:prSet phldrT="[Text]"/>
      <dgm:spPr/>
      <dgm:t>
        <a:bodyPr/>
        <a:lstStyle/>
        <a:p>
          <a:r>
            <a:rPr lang="en-US" sz="2200" dirty="0" smtClean="0"/>
            <a:t>Team</a:t>
          </a:r>
          <a:endParaRPr lang="en-US" sz="2200" dirty="0"/>
        </a:p>
      </dgm:t>
    </dgm:pt>
    <dgm:pt modelId="{6A401E81-34EE-E94A-82CE-58490C13DEA9}" type="sibTrans" cxnId="{CD96D578-A2B0-AE41-BAA1-81FEF177718A}">
      <dgm:prSet/>
      <dgm:spPr/>
      <dgm:t>
        <a:bodyPr/>
        <a:lstStyle/>
        <a:p>
          <a:endParaRPr lang="en-US"/>
        </a:p>
      </dgm:t>
    </dgm:pt>
    <dgm:pt modelId="{30566087-D3AA-0346-8124-F9E8C2CFF974}" type="parTrans" cxnId="{CD96D578-A2B0-AE41-BAA1-81FEF177718A}">
      <dgm:prSet/>
      <dgm:spPr/>
      <dgm:t>
        <a:bodyPr/>
        <a:lstStyle/>
        <a:p>
          <a:endParaRPr lang="en-US"/>
        </a:p>
      </dgm:t>
    </dgm:pt>
    <dgm:pt modelId="{67086FAC-1925-E74D-9DFA-2137A43034BA}" type="sibTrans" cxnId="{5EA2EFBA-44D7-9F41-8B6B-DD92B47EED4C}">
      <dgm:prSet/>
      <dgm:spPr/>
      <dgm:t>
        <a:bodyPr/>
        <a:lstStyle/>
        <a:p>
          <a:endParaRPr lang="en-US"/>
        </a:p>
      </dgm:t>
    </dgm:pt>
    <dgm:pt modelId="{F63BD096-1480-BB44-9048-F699BEE9636D}" type="parTrans" cxnId="{5EA2EFBA-44D7-9F41-8B6B-DD92B47EED4C}">
      <dgm:prSet/>
      <dgm:spPr/>
      <dgm:t>
        <a:bodyPr/>
        <a:lstStyle/>
        <a:p>
          <a:endParaRPr lang="en-US"/>
        </a:p>
      </dgm:t>
    </dgm:pt>
    <dgm:pt modelId="{655612D9-7948-484C-B1B3-E40CB45CA63E}" type="pres">
      <dgm:prSet presAssocID="{312993A2-4E77-5A4E-A439-54070F45B06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E9B58A35-CE07-BF45-9350-60ECACAAC92A}" type="pres">
      <dgm:prSet presAssocID="{A43C654F-65DB-294B-8611-4BE0A3FDC068}" presName="centerShape" presStyleLbl="node0" presStyleIdx="0" presStyleCnt="1"/>
      <dgm:spPr/>
      <dgm:t>
        <a:bodyPr/>
        <a:lstStyle/>
        <a:p>
          <a:endParaRPr lang="en-US"/>
        </a:p>
      </dgm:t>
    </dgm:pt>
    <dgm:pt modelId="{35E783D2-AF6B-ED4B-8060-0D61778DCEF1}" type="pres">
      <dgm:prSet presAssocID="{2E0CA84A-0F68-8143-9149-1826EA87BD0A}" presName="parTrans" presStyleLbl="bgSibTrans2D1" presStyleIdx="0" presStyleCnt="5"/>
      <dgm:spPr/>
      <dgm:t>
        <a:bodyPr/>
        <a:lstStyle/>
        <a:p>
          <a:endParaRPr lang="da-DK"/>
        </a:p>
      </dgm:t>
    </dgm:pt>
    <dgm:pt modelId="{3CC2E97D-A328-CC44-AFF9-E77D898BF735}" type="pres">
      <dgm:prSet presAssocID="{54F9EA35-C432-DC49-85B0-BC161C1B6C8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0923D-ACDE-F742-8F23-56761FD97277}" type="pres">
      <dgm:prSet presAssocID="{6B9818F4-1772-F944-8557-3AD2688D9A1C}" presName="parTrans" presStyleLbl="bgSibTrans2D1" presStyleIdx="1" presStyleCnt="5"/>
      <dgm:spPr/>
      <dgm:t>
        <a:bodyPr/>
        <a:lstStyle/>
        <a:p>
          <a:endParaRPr lang="da-DK"/>
        </a:p>
      </dgm:t>
    </dgm:pt>
    <dgm:pt modelId="{9E6D5CEE-FA3D-B148-8B9E-59E50D79140C}" type="pres">
      <dgm:prSet presAssocID="{6C01B6EF-46D5-EF4D-95D8-31FC99F6859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5EB2D-E4FE-B343-8204-BC7F453B9360}" type="pres">
      <dgm:prSet presAssocID="{30566087-D3AA-0346-8124-F9E8C2CFF974}" presName="parTrans" presStyleLbl="bgSibTrans2D1" presStyleIdx="2" presStyleCnt="5"/>
      <dgm:spPr/>
      <dgm:t>
        <a:bodyPr/>
        <a:lstStyle/>
        <a:p>
          <a:endParaRPr lang="da-DK"/>
        </a:p>
      </dgm:t>
    </dgm:pt>
    <dgm:pt modelId="{88EBC70D-FD5B-AE48-B1A0-87952B54FD7D}" type="pres">
      <dgm:prSet presAssocID="{C1F2BC66-0176-F84D-9CA0-A6FE643C36C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C3069-42A7-D847-B9BB-D5A8A369C6BD}" type="pres">
      <dgm:prSet presAssocID="{06DE43FF-CAB2-CF41-B562-DF4C2FECC63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F8D6E162-1268-D14B-9089-6AD1A6ECF5B2}" type="pres">
      <dgm:prSet presAssocID="{9CFF20D6-C729-3A4E-900B-501E265FBF9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FCBB5-5590-8F4D-BC40-C7D03959B771}" type="pres">
      <dgm:prSet presAssocID="{ACE35C55-D154-FC43-97B8-15101B6C765D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2F382824-2537-284C-9A26-D3703CC60C7A}" type="pres">
      <dgm:prSet presAssocID="{FE44E99C-9745-F243-9DD4-540789AD8C8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22144D-8FDA-8243-ABFF-564A0398B9B6}" type="presOf" srcId="{FE44E99C-9745-F243-9DD4-540789AD8C87}" destId="{2F382824-2537-284C-9A26-D3703CC60C7A}" srcOrd="0" destOrd="0" presId="urn:microsoft.com/office/officeart/2005/8/layout/radial4"/>
    <dgm:cxn modelId="{008D07E3-6C23-024E-B491-D58160945328}" srcId="{6C01B6EF-46D5-EF4D-95D8-31FC99F6859D}" destId="{7A50CB78-D67B-6448-828C-7EE5BC66F927}" srcOrd="0" destOrd="0" parTransId="{EB4C6897-156C-E347-89D2-B3CA201A4B38}" sibTransId="{BC7EB788-43C5-9A4C-895B-A0C6EFC323A8}"/>
    <dgm:cxn modelId="{B5B72238-C837-5749-A6C8-47D2FE8F3536}" srcId="{A43C654F-65DB-294B-8611-4BE0A3FDC068}" destId="{6C01B6EF-46D5-EF4D-95D8-31FC99F6859D}" srcOrd="1" destOrd="0" parTransId="{6B9818F4-1772-F944-8557-3AD2688D9A1C}" sibTransId="{1B6309FB-6BC2-3A40-9A4C-04B66A7402E1}"/>
    <dgm:cxn modelId="{611A7990-298D-D842-9676-1FC64923EC44}" type="presOf" srcId="{06DE43FF-CAB2-CF41-B562-DF4C2FECC636}" destId="{A5AC3069-42A7-D847-B9BB-D5A8A369C6BD}" srcOrd="0" destOrd="0" presId="urn:microsoft.com/office/officeart/2005/8/layout/radial4"/>
    <dgm:cxn modelId="{E2022827-212C-7942-809A-18ABF8CB0F24}" type="presOf" srcId="{30566087-D3AA-0346-8124-F9E8C2CFF974}" destId="{6435EB2D-E4FE-B343-8204-BC7F453B9360}" srcOrd="0" destOrd="0" presId="urn:microsoft.com/office/officeart/2005/8/layout/radial4"/>
    <dgm:cxn modelId="{025E41A5-7103-E344-8275-0A4221365DAD}" type="presOf" srcId="{312993A2-4E77-5A4E-A439-54070F45B06F}" destId="{655612D9-7948-484C-B1B3-E40CB45CA63E}" srcOrd="0" destOrd="0" presId="urn:microsoft.com/office/officeart/2005/8/layout/radial4"/>
    <dgm:cxn modelId="{FE0C48CC-BA8D-AB4A-97C7-22376C46EFC7}" srcId="{312993A2-4E77-5A4E-A439-54070F45B06F}" destId="{A43C654F-65DB-294B-8611-4BE0A3FDC068}" srcOrd="0" destOrd="0" parTransId="{1AF6D4F1-3A35-5542-8D34-E7C662E68653}" sibTransId="{9DE35354-FD8D-D94D-BDAE-0BA3FB0B307C}"/>
    <dgm:cxn modelId="{9EEB7BC3-4211-5547-8697-8C40525DB00D}" srcId="{A43C654F-65DB-294B-8611-4BE0A3FDC068}" destId="{FE44E99C-9745-F243-9DD4-540789AD8C87}" srcOrd="4" destOrd="0" parTransId="{ACE35C55-D154-FC43-97B8-15101B6C765D}" sibTransId="{60E292B6-0B14-504B-A919-C708085BB996}"/>
    <dgm:cxn modelId="{214C18C0-7153-024A-A3B7-5E077C44CD04}" srcId="{6C01B6EF-46D5-EF4D-95D8-31FC99F6859D}" destId="{7B214412-8F9C-9847-BA5C-A3342E3F8CD0}" srcOrd="1" destOrd="0" parTransId="{09CEF3EE-A181-024C-8F19-6E6779D2F7C5}" sibTransId="{BFEA2895-9A81-0E40-B46F-C4DEFB12FB81}"/>
    <dgm:cxn modelId="{FCC1C261-361C-2642-AF81-7337D19C149A}" type="presOf" srcId="{2E0CA84A-0F68-8143-9149-1826EA87BD0A}" destId="{35E783D2-AF6B-ED4B-8060-0D61778DCEF1}" srcOrd="0" destOrd="0" presId="urn:microsoft.com/office/officeart/2005/8/layout/radial4"/>
    <dgm:cxn modelId="{C9C7B444-5E26-BE4E-AAC2-B81F8283DEAE}" type="presOf" srcId="{6C01B6EF-46D5-EF4D-95D8-31FC99F6859D}" destId="{9E6D5CEE-FA3D-B148-8B9E-59E50D79140C}" srcOrd="0" destOrd="0" presId="urn:microsoft.com/office/officeart/2005/8/layout/radial4"/>
    <dgm:cxn modelId="{5528B0F3-C42E-EA41-9FBE-76B54E328238}" type="presOf" srcId="{9CFF20D6-C729-3A4E-900B-501E265FBF98}" destId="{F8D6E162-1268-D14B-9089-6AD1A6ECF5B2}" srcOrd="0" destOrd="0" presId="urn:microsoft.com/office/officeart/2005/8/layout/radial4"/>
    <dgm:cxn modelId="{95EB6E3A-12F0-044A-AF6A-EA587A20D409}" type="presOf" srcId="{ACE35C55-D154-FC43-97B8-15101B6C765D}" destId="{EA6FCBB5-5590-8F4D-BC40-C7D03959B771}" srcOrd="0" destOrd="0" presId="urn:microsoft.com/office/officeart/2005/8/layout/radial4"/>
    <dgm:cxn modelId="{5AD457C1-442B-C04D-8933-C2C0F0497AD1}" type="presOf" srcId="{C1F2BC66-0176-F84D-9CA0-A6FE643C36C8}" destId="{88EBC70D-FD5B-AE48-B1A0-87952B54FD7D}" srcOrd="0" destOrd="0" presId="urn:microsoft.com/office/officeart/2005/8/layout/radial4"/>
    <dgm:cxn modelId="{CDF91439-0248-BA4B-9225-7004B49E7A24}" type="presOf" srcId="{7A50CB78-D67B-6448-828C-7EE5BC66F927}" destId="{9E6D5CEE-FA3D-B148-8B9E-59E50D79140C}" srcOrd="0" destOrd="1" presId="urn:microsoft.com/office/officeart/2005/8/layout/radial4"/>
    <dgm:cxn modelId="{C92F8344-8BEA-9D40-B047-21A9FB867214}" type="presOf" srcId="{3FA0E84F-8864-AB4A-9E8F-E651CA3CAB09}" destId="{88EBC70D-FD5B-AE48-B1A0-87952B54FD7D}" srcOrd="0" destOrd="1" presId="urn:microsoft.com/office/officeart/2005/8/layout/radial4"/>
    <dgm:cxn modelId="{8B37A833-AAEE-424A-8870-B61EB4DA7F54}" srcId="{A43C654F-65DB-294B-8611-4BE0A3FDC068}" destId="{54F9EA35-C432-DC49-85B0-BC161C1B6C8B}" srcOrd="0" destOrd="0" parTransId="{2E0CA84A-0F68-8143-9149-1826EA87BD0A}" sibTransId="{7C86DA6B-25EE-CC4E-84A1-1BACAB0FBA36}"/>
    <dgm:cxn modelId="{215E18B5-FCC4-C749-8593-AEBC933ABF98}" type="presOf" srcId="{54F9EA35-C432-DC49-85B0-BC161C1B6C8B}" destId="{3CC2E97D-A328-CC44-AFF9-E77D898BF735}" srcOrd="0" destOrd="0" presId="urn:microsoft.com/office/officeart/2005/8/layout/radial4"/>
    <dgm:cxn modelId="{CD96D578-A2B0-AE41-BAA1-81FEF177718A}" srcId="{A43C654F-65DB-294B-8611-4BE0A3FDC068}" destId="{C1F2BC66-0176-F84D-9CA0-A6FE643C36C8}" srcOrd="2" destOrd="0" parTransId="{30566087-D3AA-0346-8124-F9E8C2CFF974}" sibTransId="{6A401E81-34EE-E94A-82CE-58490C13DEA9}"/>
    <dgm:cxn modelId="{28224082-C772-5B4C-B877-60382B2872D1}" type="presOf" srcId="{6B9818F4-1772-F944-8557-3AD2688D9A1C}" destId="{62E0923D-ACDE-F742-8F23-56761FD97277}" srcOrd="0" destOrd="0" presId="urn:microsoft.com/office/officeart/2005/8/layout/radial4"/>
    <dgm:cxn modelId="{5EA2EFBA-44D7-9F41-8B6B-DD92B47EED4C}" srcId="{C1F2BC66-0176-F84D-9CA0-A6FE643C36C8}" destId="{3FA0E84F-8864-AB4A-9E8F-E651CA3CAB09}" srcOrd="0" destOrd="0" parTransId="{F63BD096-1480-BB44-9048-F699BEE9636D}" sibTransId="{67086FAC-1925-E74D-9DFA-2137A43034BA}"/>
    <dgm:cxn modelId="{4CEBE5F9-CCC4-F44A-8040-2D475318947B}" type="presOf" srcId="{A43C654F-65DB-294B-8611-4BE0A3FDC068}" destId="{E9B58A35-CE07-BF45-9350-60ECACAAC92A}" srcOrd="0" destOrd="0" presId="urn:microsoft.com/office/officeart/2005/8/layout/radial4"/>
    <dgm:cxn modelId="{68CD3EB0-6842-5045-855B-1194CE7499A8}" type="presOf" srcId="{7B214412-8F9C-9847-BA5C-A3342E3F8CD0}" destId="{9E6D5CEE-FA3D-B148-8B9E-59E50D79140C}" srcOrd="0" destOrd="2" presId="urn:microsoft.com/office/officeart/2005/8/layout/radial4"/>
    <dgm:cxn modelId="{D541C243-4FD6-464B-937E-89566CBDD006}" srcId="{A43C654F-65DB-294B-8611-4BE0A3FDC068}" destId="{9CFF20D6-C729-3A4E-900B-501E265FBF98}" srcOrd="3" destOrd="0" parTransId="{06DE43FF-CAB2-CF41-B562-DF4C2FECC636}" sibTransId="{6B1224C2-302B-B84B-BDC6-5A72140EAE69}"/>
    <dgm:cxn modelId="{9C574E9C-10FD-1F42-89CF-8712B7128997}" type="presParOf" srcId="{655612D9-7948-484C-B1B3-E40CB45CA63E}" destId="{E9B58A35-CE07-BF45-9350-60ECACAAC92A}" srcOrd="0" destOrd="0" presId="urn:microsoft.com/office/officeart/2005/8/layout/radial4"/>
    <dgm:cxn modelId="{7A8DC3BE-28BC-CC42-AF7D-C4E1CA03C1F8}" type="presParOf" srcId="{655612D9-7948-484C-B1B3-E40CB45CA63E}" destId="{35E783D2-AF6B-ED4B-8060-0D61778DCEF1}" srcOrd="1" destOrd="0" presId="urn:microsoft.com/office/officeart/2005/8/layout/radial4"/>
    <dgm:cxn modelId="{12A669B9-2D7C-0A44-AAE1-A269CB3368D0}" type="presParOf" srcId="{655612D9-7948-484C-B1B3-E40CB45CA63E}" destId="{3CC2E97D-A328-CC44-AFF9-E77D898BF735}" srcOrd="2" destOrd="0" presId="urn:microsoft.com/office/officeart/2005/8/layout/radial4"/>
    <dgm:cxn modelId="{ABC20E7F-0A17-3742-8F48-6940071D9FCB}" type="presParOf" srcId="{655612D9-7948-484C-B1B3-E40CB45CA63E}" destId="{62E0923D-ACDE-F742-8F23-56761FD97277}" srcOrd="3" destOrd="0" presId="urn:microsoft.com/office/officeart/2005/8/layout/radial4"/>
    <dgm:cxn modelId="{ADE97E75-D7EA-934E-B637-2E9687EC93B4}" type="presParOf" srcId="{655612D9-7948-484C-B1B3-E40CB45CA63E}" destId="{9E6D5CEE-FA3D-B148-8B9E-59E50D79140C}" srcOrd="4" destOrd="0" presId="urn:microsoft.com/office/officeart/2005/8/layout/radial4"/>
    <dgm:cxn modelId="{0817936F-2E67-3345-9AAC-992988DD7686}" type="presParOf" srcId="{655612D9-7948-484C-B1B3-E40CB45CA63E}" destId="{6435EB2D-E4FE-B343-8204-BC7F453B9360}" srcOrd="5" destOrd="0" presId="urn:microsoft.com/office/officeart/2005/8/layout/radial4"/>
    <dgm:cxn modelId="{93552AE7-4FCD-1248-A30E-271629527E3E}" type="presParOf" srcId="{655612D9-7948-484C-B1B3-E40CB45CA63E}" destId="{88EBC70D-FD5B-AE48-B1A0-87952B54FD7D}" srcOrd="6" destOrd="0" presId="urn:microsoft.com/office/officeart/2005/8/layout/radial4"/>
    <dgm:cxn modelId="{0A9631B2-CBE0-574D-8F35-81B8329EBAC6}" type="presParOf" srcId="{655612D9-7948-484C-B1B3-E40CB45CA63E}" destId="{A5AC3069-42A7-D847-B9BB-D5A8A369C6BD}" srcOrd="7" destOrd="0" presId="urn:microsoft.com/office/officeart/2005/8/layout/radial4"/>
    <dgm:cxn modelId="{AC11B17A-BE07-C142-92B2-AB1304FFAACD}" type="presParOf" srcId="{655612D9-7948-484C-B1B3-E40CB45CA63E}" destId="{F8D6E162-1268-D14B-9089-6AD1A6ECF5B2}" srcOrd="8" destOrd="0" presId="urn:microsoft.com/office/officeart/2005/8/layout/radial4"/>
    <dgm:cxn modelId="{8626B27A-7466-EF46-B383-67D167B772DE}" type="presParOf" srcId="{655612D9-7948-484C-B1B3-E40CB45CA63E}" destId="{EA6FCBB5-5590-8F4D-BC40-C7D03959B771}" srcOrd="9" destOrd="0" presId="urn:microsoft.com/office/officeart/2005/8/layout/radial4"/>
    <dgm:cxn modelId="{9EB913F5-BF29-834B-BE77-E81A06B428EA}" type="presParOf" srcId="{655612D9-7948-484C-B1B3-E40CB45CA63E}" destId="{2F382824-2537-284C-9A26-D3703CC60C7A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C16E7-22BE-F042-81CD-BC7FCF51F89D}">
      <dsp:nvSpPr>
        <dsp:cNvPr id="0" name=""/>
        <dsp:cNvSpPr/>
      </dsp:nvSpPr>
      <dsp:spPr>
        <a:xfrm>
          <a:off x="0" y="673230"/>
          <a:ext cx="8991600" cy="1309519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7886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Market Plan</a:t>
          </a:r>
          <a:endParaRPr lang="en-US" sz="2200" kern="1200" dirty="0"/>
        </a:p>
      </dsp:txBody>
      <dsp:txXfrm>
        <a:off x="0" y="1000610"/>
        <a:ext cx="8664220" cy="654759"/>
      </dsp:txXfrm>
    </dsp:sp>
    <dsp:sp modelId="{059F89A8-7C56-5741-A7A4-AD4D16DCA11F}">
      <dsp:nvSpPr>
        <dsp:cNvPr id="0" name=""/>
        <dsp:cNvSpPr/>
      </dsp:nvSpPr>
      <dsp:spPr>
        <a:xfrm>
          <a:off x="0" y="1683058"/>
          <a:ext cx="2769412" cy="25226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Opportunity Assessment</a:t>
          </a:r>
          <a:endParaRPr lang="en-US" sz="2200" kern="1200" dirty="0"/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Customer </a:t>
          </a:r>
          <a:r>
            <a:rPr lang="en-US" sz="2200" kern="1200" dirty="0" smtClean="0"/>
            <a:t>Discovery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Go to Market </a:t>
          </a:r>
          <a:endParaRPr lang="en-US" sz="2200" kern="1200" dirty="0" smtClean="0"/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Competitive Differentiation </a:t>
          </a:r>
          <a:endParaRPr lang="en-US" sz="2200" kern="1200" dirty="0"/>
        </a:p>
      </dsp:txBody>
      <dsp:txXfrm>
        <a:off x="0" y="1683058"/>
        <a:ext cx="2769412" cy="2522616"/>
      </dsp:txXfrm>
    </dsp:sp>
    <dsp:sp modelId="{48911581-6F7B-0B47-90F5-E03D43B192C6}">
      <dsp:nvSpPr>
        <dsp:cNvPr id="0" name=""/>
        <dsp:cNvSpPr/>
      </dsp:nvSpPr>
      <dsp:spPr>
        <a:xfrm>
          <a:off x="2769412" y="1109736"/>
          <a:ext cx="6222187" cy="1309519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7886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Product Development Plan</a:t>
          </a:r>
          <a:endParaRPr lang="en-US" sz="2200" kern="1200" dirty="0"/>
        </a:p>
      </dsp:txBody>
      <dsp:txXfrm>
        <a:off x="2769412" y="1437116"/>
        <a:ext cx="5894807" cy="654759"/>
      </dsp:txXfrm>
    </dsp:sp>
    <dsp:sp modelId="{B0A9E4CC-C719-C741-B11C-22A42C9949C4}">
      <dsp:nvSpPr>
        <dsp:cNvPr id="0" name=""/>
        <dsp:cNvSpPr/>
      </dsp:nvSpPr>
      <dsp:spPr>
        <a:xfrm>
          <a:off x="2769412" y="2119565"/>
          <a:ext cx="2769412" cy="25226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Product Validation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Hardware/ Software/Mobile Development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Med/</a:t>
          </a:r>
          <a:r>
            <a:rPr lang="en-US" sz="2200" kern="1200" dirty="0" err="1" smtClean="0"/>
            <a:t>BioTech</a:t>
          </a:r>
          <a:r>
            <a:rPr lang="en-US" sz="2200" kern="1200" dirty="0" smtClean="0"/>
            <a:t> Concerns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IP Strategy</a:t>
          </a:r>
          <a:endParaRPr lang="en-US" sz="2200" kern="1200" dirty="0"/>
        </a:p>
      </dsp:txBody>
      <dsp:txXfrm>
        <a:off x="2769412" y="2119565"/>
        <a:ext cx="2769412" cy="2522616"/>
      </dsp:txXfrm>
    </dsp:sp>
    <dsp:sp modelId="{C02F9ADE-C4F5-C747-A92F-CB92176CAE0F}">
      <dsp:nvSpPr>
        <dsp:cNvPr id="0" name=""/>
        <dsp:cNvSpPr/>
      </dsp:nvSpPr>
      <dsp:spPr>
        <a:xfrm>
          <a:off x="5538825" y="1546243"/>
          <a:ext cx="3452774" cy="1309519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7886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Financial Operating Plan</a:t>
          </a:r>
          <a:endParaRPr lang="en-US" sz="2200" kern="1200" dirty="0"/>
        </a:p>
      </dsp:txBody>
      <dsp:txXfrm>
        <a:off x="5538825" y="1873623"/>
        <a:ext cx="3125394" cy="654759"/>
      </dsp:txXfrm>
    </dsp:sp>
    <dsp:sp modelId="{9D5C9EA6-D9D5-6846-AEDB-04230095F6B1}">
      <dsp:nvSpPr>
        <dsp:cNvPr id="0" name=""/>
        <dsp:cNvSpPr/>
      </dsp:nvSpPr>
      <dsp:spPr>
        <a:xfrm>
          <a:off x="5538825" y="2556071"/>
          <a:ext cx="2769412" cy="24856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VC Financing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Multistage Financing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Term Sheets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Capitalization</a:t>
          </a:r>
          <a:endParaRPr lang="en-US" sz="2200" kern="1200" dirty="0"/>
        </a:p>
      </dsp:txBody>
      <dsp:txXfrm>
        <a:off x="5538825" y="2556071"/>
        <a:ext cx="2769412" cy="2485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58A35-CE07-BF45-9350-60ECACAAC92A}">
      <dsp:nvSpPr>
        <dsp:cNvPr id="0" name=""/>
        <dsp:cNvSpPr/>
      </dsp:nvSpPr>
      <dsp:spPr>
        <a:xfrm>
          <a:off x="3120029" y="2581387"/>
          <a:ext cx="1913341" cy="19133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The Entrepreneur</a:t>
          </a:r>
          <a:endParaRPr lang="en-US" sz="1900" b="1" kern="1200" dirty="0"/>
        </a:p>
      </dsp:txBody>
      <dsp:txXfrm>
        <a:off x="3400231" y="2861589"/>
        <a:ext cx="1352937" cy="1352937"/>
      </dsp:txXfrm>
    </dsp:sp>
    <dsp:sp modelId="{35E783D2-AF6B-ED4B-8060-0D61778DCEF1}">
      <dsp:nvSpPr>
        <dsp:cNvPr id="0" name=""/>
        <dsp:cNvSpPr/>
      </dsp:nvSpPr>
      <dsp:spPr>
        <a:xfrm rot="10800000">
          <a:off x="1266782" y="3265407"/>
          <a:ext cx="1751318" cy="54530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C2E97D-A328-CC44-AFF9-E77D898BF735}">
      <dsp:nvSpPr>
        <dsp:cNvPr id="0" name=""/>
        <dsp:cNvSpPr/>
      </dsp:nvSpPr>
      <dsp:spPr>
        <a:xfrm>
          <a:off x="357945" y="2810988"/>
          <a:ext cx="1817674" cy="1454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Mentors</a:t>
          </a:r>
          <a:endParaRPr lang="en-US" sz="2200" kern="1200" dirty="0"/>
        </a:p>
      </dsp:txBody>
      <dsp:txXfrm>
        <a:off x="400535" y="2853578"/>
        <a:ext cx="1732494" cy="1368959"/>
      </dsp:txXfrm>
    </dsp:sp>
    <dsp:sp modelId="{62E0923D-ACDE-F742-8F23-56761FD97277}">
      <dsp:nvSpPr>
        <dsp:cNvPr id="0" name=""/>
        <dsp:cNvSpPr/>
      </dsp:nvSpPr>
      <dsp:spPr>
        <a:xfrm rot="13500000">
          <a:off x="1833313" y="1897679"/>
          <a:ext cx="1751318" cy="54530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6D5CEE-FA3D-B148-8B9E-59E50D79140C}">
      <dsp:nvSpPr>
        <dsp:cNvPr id="0" name=""/>
        <dsp:cNvSpPr/>
      </dsp:nvSpPr>
      <dsp:spPr>
        <a:xfrm>
          <a:off x="1180950" y="824076"/>
          <a:ext cx="1817674" cy="1454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Teaching Team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Office Hours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Contacts/Connections</a:t>
          </a:r>
          <a:endParaRPr lang="en-US" sz="1700" kern="1200" dirty="0"/>
        </a:p>
      </dsp:txBody>
      <dsp:txXfrm>
        <a:off x="1223540" y="866666"/>
        <a:ext cx="1732494" cy="1368959"/>
      </dsp:txXfrm>
    </dsp:sp>
    <dsp:sp modelId="{6435EB2D-E4FE-B343-8204-BC7F453B9360}">
      <dsp:nvSpPr>
        <dsp:cNvPr id="0" name=""/>
        <dsp:cNvSpPr/>
      </dsp:nvSpPr>
      <dsp:spPr>
        <a:xfrm rot="16200000">
          <a:off x="3201040" y="1331148"/>
          <a:ext cx="1751318" cy="54530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EBC70D-FD5B-AE48-B1A0-87952B54FD7D}">
      <dsp:nvSpPr>
        <dsp:cNvPr id="0" name=""/>
        <dsp:cNvSpPr/>
      </dsp:nvSpPr>
      <dsp:spPr>
        <a:xfrm>
          <a:off x="3167862" y="1070"/>
          <a:ext cx="1817674" cy="1454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Team</a:t>
          </a:r>
          <a:endParaRPr lang="en-US" sz="2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CEO, CTO, CFO,CMO</a:t>
          </a:r>
          <a:endParaRPr lang="en-US" sz="1200" kern="1200" dirty="0"/>
        </a:p>
      </dsp:txBody>
      <dsp:txXfrm>
        <a:off x="3210452" y="43660"/>
        <a:ext cx="1732494" cy="1368959"/>
      </dsp:txXfrm>
    </dsp:sp>
    <dsp:sp modelId="{A5AC3069-42A7-D847-B9BB-D5A8A369C6BD}">
      <dsp:nvSpPr>
        <dsp:cNvPr id="0" name=""/>
        <dsp:cNvSpPr/>
      </dsp:nvSpPr>
      <dsp:spPr>
        <a:xfrm rot="18900000">
          <a:off x="4568768" y="1897679"/>
          <a:ext cx="1751318" cy="54530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D6E162-1268-D14B-9089-6AD1A6ECF5B2}">
      <dsp:nvSpPr>
        <dsp:cNvPr id="0" name=""/>
        <dsp:cNvSpPr/>
      </dsp:nvSpPr>
      <dsp:spPr>
        <a:xfrm>
          <a:off x="5154774" y="824076"/>
          <a:ext cx="1817674" cy="1454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Stanford/STVP</a:t>
          </a:r>
          <a:endParaRPr lang="en-US" sz="2200" kern="1200" dirty="0"/>
        </a:p>
      </dsp:txBody>
      <dsp:txXfrm>
        <a:off x="5197364" y="866666"/>
        <a:ext cx="1732494" cy="1368959"/>
      </dsp:txXfrm>
    </dsp:sp>
    <dsp:sp modelId="{EA6FCBB5-5590-8F4D-BC40-C7D03959B771}">
      <dsp:nvSpPr>
        <dsp:cNvPr id="0" name=""/>
        <dsp:cNvSpPr/>
      </dsp:nvSpPr>
      <dsp:spPr>
        <a:xfrm>
          <a:off x="5135299" y="3265407"/>
          <a:ext cx="1751318" cy="54530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382824-2537-284C-9A26-D3703CC60C7A}">
      <dsp:nvSpPr>
        <dsp:cNvPr id="0" name=""/>
        <dsp:cNvSpPr/>
      </dsp:nvSpPr>
      <dsp:spPr>
        <a:xfrm>
          <a:off x="5977780" y="2810988"/>
          <a:ext cx="1817674" cy="1454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Silicon Valley</a:t>
          </a:r>
          <a:endParaRPr lang="en-US" sz="2200" kern="1200" dirty="0"/>
        </a:p>
      </dsp:txBody>
      <dsp:txXfrm>
        <a:off x="6020370" y="2853578"/>
        <a:ext cx="1732494" cy="1368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0940" y="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6846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0940" y="646846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F8C6B295-E165-4608-8444-F92AF6C64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0940" y="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8663" y="511175"/>
            <a:ext cx="3405187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5152" y="3235394"/>
            <a:ext cx="7952209" cy="30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6846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0940" y="646846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7834CB7C-2038-4F50-BE08-2FEC23BF6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87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Highlighting</a:t>
            </a:r>
            <a:r>
              <a:rPr lang="en-US" baseline="0" dirty="0" smtClean="0"/>
              <a:t> what we mean by Technology Innovation, what it means to be Venture Scale, and that we focus on the Early stage (i.e. Formation) of the company.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63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5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gate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69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0A6C2-F2D6-4C75-9225-761E9AE21E92}" type="slidenum">
              <a:rPr lang="en-US"/>
              <a:pPr/>
              <a:t>38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Ideas to add--</a:t>
            </a:r>
          </a:p>
          <a:p>
            <a:r>
              <a:rPr lang="en-US" dirty="0" smtClean="0"/>
              <a:t>Technology</a:t>
            </a:r>
            <a:r>
              <a:rPr lang="en-US" baseline="0" dirty="0" smtClean="0"/>
              <a:t> Shifts: mobile/local/geo, big data, real time analytics, </a:t>
            </a:r>
          </a:p>
          <a:p>
            <a:r>
              <a:rPr lang="en-US" baseline="0" dirty="0" smtClean="0"/>
              <a:t>Market changes: sector deregulation (health, energy, crowdsourcing), H1B Visas, </a:t>
            </a:r>
            <a:r>
              <a:rPr lang="en-US" baseline="0" dirty="0" err="1" smtClean="0"/>
              <a:t>BitCoin</a:t>
            </a:r>
            <a:r>
              <a:rPr lang="en-US" baseline="0" dirty="0" smtClean="0"/>
              <a:t>/Alternative currency</a:t>
            </a:r>
          </a:p>
          <a:p>
            <a:r>
              <a:rPr lang="en-US" baseline="0" dirty="0" smtClean="0"/>
              <a:t>Societal Changes: bias toward sharing, collaborative consumption, 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8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photo?</a:t>
            </a:r>
            <a:r>
              <a:rPr lang="en-US" baseline="0" dirty="0" smtClean="0"/>
              <a:t> Crossing the Chasm? Innovators Dilemma?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4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this slide to insert a compelling story that illustrates what our class is all about.  Need to brainstorm around this more.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9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use more “Alumni Careers” logos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7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this slide to insert a compelling story that illustrates what our class is all about.  Need to brainstorm around this more.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9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as a placeholder</a:t>
            </a:r>
            <a:r>
              <a:rPr lang="en-US" baseline="0" dirty="0" smtClean="0"/>
              <a:t> to ask the class for feedback on what they want to get out of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second half of 2013 is projected</a:t>
            </a:r>
          </a:p>
          <a:p>
            <a:r>
              <a:rPr lang="en-US" dirty="0" smtClean="0"/>
              <a:t>Need printout</a:t>
            </a:r>
            <a:r>
              <a:rPr lang="en-US" baseline="0" dirty="0" smtClean="0"/>
              <a:t> of date of IPOs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each quote for emphasis and highlight a few of the best 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leads to a discussion of learning the real skills to form</a:t>
            </a:r>
            <a:r>
              <a:rPr lang="en-US" baseline="0" dirty="0" smtClean="0"/>
              <a:t> a start-up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Boiled down to one sentence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7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86439" y="4495800"/>
            <a:ext cx="8857561" cy="1828800"/>
          </a:xfrm>
        </p:spPr>
        <p:txBody>
          <a:bodyPr anchor="b"/>
          <a:lstStyle>
            <a:lvl1pPr algn="r">
              <a:defRPr b="1" cap="all" baseline="0">
                <a:solidFill>
                  <a:schemeClr val="tx1">
                    <a:lumMod val="85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3" name="Footer Placeholder 4"/>
          <p:cNvSpPr txBox="1">
            <a:spLocks/>
          </p:cNvSpPr>
          <p:nvPr/>
        </p:nvSpPr>
        <p:spPr>
          <a:xfrm>
            <a:off x="0" y="6320118"/>
            <a:ext cx="9144000" cy="537882"/>
          </a:xfrm>
          <a:prstGeom prst="rect">
            <a:avLst/>
          </a:prstGeom>
          <a:solidFill>
            <a:srgbClr val="000000"/>
          </a:solidFill>
          <a:ln w="19050" cap="flat" cmpd="sng" algn="ctr">
            <a:noFill/>
            <a:prstDash val="solid"/>
          </a:ln>
          <a:effectLst/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Segoe UI" pitchFamily="34" charset="0"/>
                <a:cs typeface="Segoe UI" pitchFamily="34" charset="0"/>
              </a:rPr>
              <a:t>         Stanford Technology Venture Program | MS&amp;E 273 Technology Venture Formation</a:t>
            </a:r>
          </a:p>
        </p:txBody>
      </p:sp>
      <p:pic>
        <p:nvPicPr>
          <p:cNvPr id="24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15" y="6372157"/>
            <a:ext cx="457200" cy="425003"/>
          </a:xfrm>
          <a:prstGeom prst="rect">
            <a:avLst/>
          </a:prstGeom>
          <a:noFill/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0" y="6320118"/>
            <a:ext cx="9144000" cy="537882"/>
          </a:xfrm>
          <a:prstGeom prst="rect">
            <a:avLst/>
          </a:prstGeom>
          <a:solidFill>
            <a:srgbClr val="000000"/>
          </a:solidFill>
          <a:ln w="19050" cap="flat" cmpd="sng" algn="ctr">
            <a:noFill/>
            <a:prstDash val="solid"/>
          </a:ln>
          <a:effectLst/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Segoe UI" pitchFamily="34" charset="0"/>
                <a:cs typeface="Segoe UI" pitchFamily="34" charset="0"/>
              </a:rPr>
              <a:t>         Stanford Technology Venture Program | MS&amp;E 273 Technology Venture Formation</a:t>
            </a:r>
          </a:p>
        </p:txBody>
      </p:sp>
      <p:pic>
        <p:nvPicPr>
          <p:cNvPr id="6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15" y="6372157"/>
            <a:ext cx="457200" cy="425003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/>
        </p:nvSpPr>
        <p:spPr>
          <a:xfrm flipH="1" flipV="1">
            <a:off x="-1838" y="421545"/>
            <a:ext cx="9144000" cy="727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 flipH="1" flipV="1">
            <a:off x="0" y="-1"/>
            <a:ext cx="9144000" cy="1039091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7"/>
          <p:cNvSpPr>
            <a:spLocks noGrp="1"/>
          </p:cNvSpPr>
          <p:nvPr>
            <p:ph sz="quarter" idx="1"/>
          </p:nvPr>
        </p:nvSpPr>
        <p:spPr>
          <a:xfrm>
            <a:off x="487387" y="1287049"/>
            <a:ext cx="8153400" cy="4495800"/>
          </a:xfrm>
        </p:spPr>
        <p:txBody>
          <a:bodyPr/>
          <a:lstStyle>
            <a:lvl1pPr>
              <a:buClr>
                <a:schemeClr val="accent1"/>
              </a:buClr>
              <a:buSzPct val="110000"/>
              <a:buFont typeface="Wingdings" pitchFamily="2" charset="2"/>
              <a:buChar char="§"/>
              <a:defRPr b="0">
                <a:latin typeface="Calibri" pitchFamily="34" charset="0"/>
                <a:cs typeface="Calibri" pitchFamily="34" charset="0"/>
              </a:defRPr>
            </a:lvl1pPr>
            <a:lvl2pPr>
              <a:buClr>
                <a:schemeClr val="tx2"/>
              </a:buCl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2pPr>
            <a:lvl3pP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>
                <a:latin typeface="Trebuchet MS" pitchFamily="34" charset="0"/>
                <a:cs typeface="Consolas" pitchFamily="49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 flipH="1" flipV="1">
            <a:off x="-1838" y="421545"/>
            <a:ext cx="9144000" cy="727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flipH="1" flipV="1">
            <a:off x="0" y="-1"/>
            <a:ext cx="9144000" cy="1039091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7"/>
          <p:cNvSpPr>
            <a:spLocks noGrp="1"/>
          </p:cNvSpPr>
          <p:nvPr>
            <p:ph sz="quarter" idx="1"/>
          </p:nvPr>
        </p:nvSpPr>
        <p:spPr>
          <a:xfrm>
            <a:off x="914399" y="1287048"/>
            <a:ext cx="7162801" cy="4580351"/>
          </a:xfrm>
        </p:spPr>
        <p:txBody>
          <a:bodyPr anchor="ctr">
            <a:normAutofit/>
          </a:bodyPr>
          <a:lstStyle>
            <a:lvl1pPr algn="l">
              <a:buClr>
                <a:schemeClr val="accent1"/>
              </a:buClr>
              <a:buSzPct val="110000"/>
              <a:buFontTx/>
              <a:buNone/>
              <a:defRPr sz="3200" b="0">
                <a:latin typeface="Calibri" pitchFamily="34" charset="0"/>
                <a:cs typeface="Calibri" pitchFamily="34" charset="0"/>
              </a:defRPr>
            </a:lvl1pPr>
            <a:lvl2pPr>
              <a:buClr>
                <a:schemeClr val="tx2"/>
              </a:buCl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2pPr>
            <a:lvl3pP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>
                <a:latin typeface="Trebuchet MS" pitchFamily="34" charset="0"/>
                <a:cs typeface="Consolas" pitchFamily="49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/>
        </p:nvSpPr>
        <p:spPr>
          <a:xfrm flipH="1" flipV="1">
            <a:off x="-1838" y="421547"/>
            <a:ext cx="9144000" cy="727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14306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 flipH="1" flipV="1">
            <a:off x="0" y="-1"/>
            <a:ext cx="9144000" cy="1039091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14306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>
                <a:latin typeface="Trebuchet MS" pitchFamily="34" charset="0"/>
                <a:cs typeface="Consolas" pitchFamily="49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620671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/>
        </p:nvSpPr>
        <p:spPr>
          <a:xfrm flipH="1" flipV="1">
            <a:off x="-1838" y="421547"/>
            <a:ext cx="9144000" cy="727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14306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 flipH="1" flipV="1">
            <a:off x="0" y="-1"/>
            <a:ext cx="9144000" cy="1039091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14306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Content Placeholder 7"/>
          <p:cNvSpPr>
            <a:spLocks noGrp="1"/>
          </p:cNvSpPr>
          <p:nvPr>
            <p:ph sz="quarter" idx="1"/>
          </p:nvPr>
        </p:nvSpPr>
        <p:spPr>
          <a:xfrm>
            <a:off x="487387" y="1287050"/>
            <a:ext cx="8153400" cy="4495800"/>
          </a:xfrm>
        </p:spPr>
        <p:txBody>
          <a:bodyPr/>
          <a:lstStyle>
            <a:lvl1pPr>
              <a:buClr>
                <a:schemeClr val="accent1"/>
              </a:buClr>
              <a:buSzPct val="110000"/>
              <a:buFont typeface="Wingdings" pitchFamily="2" charset="2"/>
              <a:buChar char="§"/>
              <a:defRPr b="0">
                <a:latin typeface="Calibri" pitchFamily="34" charset="0"/>
                <a:cs typeface="Calibri" pitchFamily="34" charset="0"/>
              </a:defRPr>
            </a:lvl1pPr>
            <a:lvl2pPr>
              <a:buClr>
                <a:schemeClr val="tx2"/>
              </a:buCl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2pPr>
            <a:lvl3pP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>
                <a:latin typeface="Trebuchet MS" pitchFamily="34" charset="0"/>
                <a:cs typeface="Consolas" pitchFamily="49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flipH="1" flipV="1">
            <a:off x="-1838" y="421547"/>
            <a:ext cx="9144000" cy="727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14306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flipH="1" flipV="1">
            <a:off x="0" y="-1"/>
            <a:ext cx="9144000" cy="1039091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14306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04231" y="1225625"/>
            <a:ext cx="7768988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0" y="6324600"/>
            <a:ext cx="9144000" cy="537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         Stanford Technology Venture Program | MS&amp;E 273 Technology Venture Formation  </a:t>
            </a:r>
          </a:p>
        </p:txBody>
      </p:sp>
      <p:pic>
        <p:nvPicPr>
          <p:cNvPr id="25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15" y="6372157"/>
            <a:ext cx="457200" cy="425003"/>
          </a:xfrm>
          <a:prstGeom prst="rect">
            <a:avLst/>
          </a:prstGeom>
          <a:noFill/>
        </p:spPr>
      </p:pic>
      <p:pic>
        <p:nvPicPr>
          <p:cNvPr id="7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15" y="6372157"/>
            <a:ext cx="457200" cy="42500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9" r:id="rId5"/>
  </p:sldLayoutIdLst>
  <p:txStyles>
    <p:titleStyle>
      <a:lvl1pPr algn="ctr" rtl="0" eaLnBrk="1" latinLnBrk="0" hangingPunct="1">
        <a:spcBef>
          <a:spcPct val="0"/>
        </a:spcBef>
        <a:buNone/>
        <a:defRPr kumimoji="0" sz="3800" b="1" kern="1200">
          <a:solidFill>
            <a:schemeClr val="bg1"/>
          </a:solidFill>
          <a:latin typeface="Calibri" pitchFamily="34" charset="0"/>
          <a:ea typeface="Segoe UI" pitchFamily="34" charset="0"/>
          <a:cs typeface="Calibri" pitchFamily="34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 pitchFamily="2" charset="2"/>
        <a:buChar char="§"/>
        <a:defRPr kumimoji="0" sz="2900" kern="1200">
          <a:solidFill>
            <a:schemeClr val="bg1">
              <a:lumMod val="9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" pitchFamily="2" charset="2"/>
        <a:buChar char="§"/>
        <a:defRPr kumimoji="0" sz="2600" kern="1200">
          <a:solidFill>
            <a:schemeClr val="bg1">
              <a:lumMod val="8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 pitchFamily="2" charset="2"/>
        <a:buChar char="§"/>
        <a:defRPr kumimoji="0" sz="2300" kern="1200">
          <a:solidFill>
            <a:schemeClr val="bg1">
              <a:lumMod val="9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 pitchFamily="2" charset="2"/>
        <a:buChar char="§"/>
        <a:defRPr kumimoji="0" sz="2000" kern="1200">
          <a:solidFill>
            <a:schemeClr val="bg1">
              <a:lumMod val="9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 pitchFamily="2" charset="2"/>
        <a:buChar char="§"/>
        <a:defRPr kumimoji="0" sz="2000" kern="1200">
          <a:solidFill>
            <a:schemeClr val="bg1">
              <a:lumMod val="9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eyang@sourcegraph.co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sz="3200" b="1" dirty="0" smtClean="0"/>
              <a:t>School of Engineering, Stanford University</a:t>
            </a:r>
          </a:p>
          <a:p>
            <a:pPr algn="ctr">
              <a:buNone/>
            </a:pPr>
            <a:r>
              <a:rPr lang="en-US" sz="3200" b="1" dirty="0" smtClean="0"/>
              <a:t>Fall </a:t>
            </a:r>
            <a:r>
              <a:rPr lang="en-US" sz="3200" b="1" dirty="0" smtClean="0"/>
              <a:t>2014, </a:t>
            </a:r>
            <a:r>
              <a:rPr lang="en-US" sz="3200" b="1" dirty="0" smtClean="0"/>
              <a:t>3-4 units</a:t>
            </a:r>
          </a:p>
          <a:p>
            <a:pPr algn="ctr">
              <a:buNone/>
            </a:pPr>
            <a:r>
              <a:rPr lang="en-US" sz="3200" b="1" dirty="0" smtClean="0"/>
              <a:t>Tuesdays, 4:15 – 7:15 PM,</a:t>
            </a:r>
          </a:p>
          <a:p>
            <a:pPr algn="ctr">
              <a:buNone/>
            </a:pPr>
            <a:r>
              <a:rPr lang="en-US" sz="3200" b="1" dirty="0" smtClean="0"/>
              <a:t>Yang &amp; Yamazaki Bldg Y2E2, Room 111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Professors</a:t>
            </a:r>
          </a:p>
          <a:p>
            <a:pPr>
              <a:buNone/>
            </a:pPr>
            <a:r>
              <a:rPr lang="en-US" dirty="0" smtClean="0"/>
              <a:t>	Audrey MacLean, Mike Lyons, Jack Fuchs</a:t>
            </a:r>
          </a:p>
          <a:p>
            <a:pPr>
              <a:buNone/>
            </a:pPr>
            <a:r>
              <a:rPr lang="en-US" b="1" dirty="0" smtClean="0"/>
              <a:t>TAs</a:t>
            </a:r>
          </a:p>
          <a:p>
            <a:pPr>
              <a:buNone/>
            </a:pPr>
            <a:r>
              <a:rPr lang="en-US" dirty="0" smtClean="0"/>
              <a:t>	Francois </a:t>
            </a:r>
            <a:r>
              <a:rPr lang="en-US" dirty="0" err="1" smtClean="0"/>
              <a:t>Chaubard</a:t>
            </a:r>
            <a:r>
              <a:rPr lang="en-US" dirty="0" smtClean="0"/>
              <a:t> &amp; Michael Heinrich</a:t>
            </a:r>
          </a:p>
        </p:txBody>
      </p:sp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MS&amp;E 273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Investment Stage Q1 and Q2 2014</a:t>
            </a:r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28600" y="5943600"/>
            <a:ext cx="107934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PWC </a:t>
            </a:r>
            <a:r>
              <a:rPr lang="en-US" sz="10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MoneyTree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504640957"/>
              </p:ext>
            </p:extLst>
          </p:nvPr>
        </p:nvGraphicFramePr>
        <p:xfrm>
          <a:off x="228600" y="1371600"/>
          <a:ext cx="8610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907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87386" y="1287048"/>
            <a:ext cx="8351813" cy="48851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i="1" dirty="0" smtClean="0"/>
          </a:p>
          <a:p>
            <a:pPr marL="0" indent="0" algn="ctr">
              <a:buNone/>
            </a:pPr>
            <a:endParaRPr lang="en-US" b="1" i="1" dirty="0"/>
          </a:p>
          <a:p>
            <a:pPr marL="0" indent="0" algn="ctr">
              <a:buNone/>
            </a:pPr>
            <a:endParaRPr lang="en-US" b="1" i="1" dirty="0" smtClean="0"/>
          </a:p>
          <a:p>
            <a:pPr marL="0" indent="0" algn="ctr">
              <a:buNone/>
            </a:pPr>
            <a:r>
              <a:rPr lang="en-US" b="1" i="1" dirty="0" smtClean="0"/>
              <a:t>“This class alone made coming to Stanford worth it!”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Testimonials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83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87387" y="1287048"/>
            <a:ext cx="8153400" cy="48851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i="1" dirty="0" smtClean="0"/>
          </a:p>
          <a:p>
            <a:pPr marL="0" indent="0" algn="ctr">
              <a:buNone/>
            </a:pPr>
            <a:endParaRPr lang="en-US" b="1" i="1" dirty="0" smtClean="0"/>
          </a:p>
          <a:p>
            <a:pPr marL="0" indent="0" algn="ctr">
              <a:buNone/>
            </a:pPr>
            <a:r>
              <a:rPr lang="en-US" b="1" i="1" dirty="0" smtClean="0"/>
              <a:t>“MS</a:t>
            </a:r>
            <a:r>
              <a:rPr lang="en-US" b="1" i="1" dirty="0"/>
              <a:t>&amp;</a:t>
            </a:r>
            <a:r>
              <a:rPr lang="en-US" b="1" i="1" dirty="0" smtClean="0"/>
              <a:t>E 273 </a:t>
            </a:r>
            <a:r>
              <a:rPr lang="en-US" b="1" i="1" dirty="0"/>
              <a:t>is hands down the best way to learn what life in a startup is like…This was the most useful class I took throughout my two years at Stanford…I'm putting learning into action by pursuing my own startup</a:t>
            </a:r>
            <a:r>
              <a:rPr lang="en-US" b="1" i="1" dirty="0" smtClean="0"/>
              <a:t>.”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Testimonials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311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87387" y="1287048"/>
            <a:ext cx="8153400" cy="48851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i="1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i="1" dirty="0" smtClean="0"/>
              <a:t>“Beyond </a:t>
            </a:r>
            <a:r>
              <a:rPr lang="en-US" b="1" i="1" dirty="0"/>
              <a:t>the tangible advice or skills learned, my biggest takeaway from the class was </a:t>
            </a:r>
            <a:r>
              <a:rPr lang="en-US" b="1" i="1" u="sng" dirty="0"/>
              <a:t>the impetus to stop talking about an idea and actually take steps to </a:t>
            </a:r>
            <a:r>
              <a:rPr lang="en-US" b="1" i="1" u="sng" dirty="0" smtClean="0"/>
              <a:t>execute</a:t>
            </a:r>
            <a:r>
              <a:rPr lang="en-US" b="1" i="1" dirty="0" smtClean="0"/>
              <a:t>.”</a:t>
            </a:r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Testimonials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05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b="1" i="1" dirty="0"/>
              <a:t>T</a:t>
            </a:r>
            <a:r>
              <a:rPr lang="en-US" sz="4400" b="1" i="1" dirty="0" smtClean="0"/>
              <a:t>ransform a technology idea into a compelling venture scale business opportunity.</a:t>
            </a:r>
          </a:p>
          <a:p>
            <a:endParaRPr lang="en-US" dirty="0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96015715"/>
              </p:ext>
            </p:extLst>
          </p:nvPr>
        </p:nvGraphicFramePr>
        <p:xfrm>
          <a:off x="0" y="457200"/>
          <a:ext cx="8991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005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AC16E7-22BE-F042-81CD-BC7FCF51F8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9F89A8-7C56-5741-A7A4-AD4D16DCA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911581-6F7B-0B47-90F5-E03D43B19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A9E4CC-C719-C741-B11C-22A42C994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2F9ADE-C4F5-C747-A92F-CB92176CA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5C9EA6-D9D5-6846-AEDB-04230095F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Venture Formation Eco-system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44288241"/>
              </p:ext>
            </p:extLst>
          </p:nvPr>
        </p:nvGraphicFramePr>
        <p:xfrm>
          <a:off x="487363" y="1287463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3139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B58A35-CE07-BF45-9350-60ECACAAC9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E783D2-AF6B-ED4B-8060-0D61778DCE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CC2E97D-A328-CC44-AFF9-E77D898BF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E0923D-ACDE-F742-8F23-56761FD97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E6D5CEE-FA3D-B148-8B9E-59E50D791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35EB2D-E4FE-B343-8204-BC7F453B93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EBC70D-FD5B-AE48-B1A0-87952B54FD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AC3069-42A7-D847-B9BB-D5A8A369C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D6E162-1268-D14B-9089-6AD1A6ECF5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6FCBB5-5590-8F4D-BC40-C7D03959B7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382824-2537-284C-9A26-D3703CC60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48 students accepted </a:t>
            </a:r>
            <a:endParaRPr lang="en-US" dirty="0"/>
          </a:p>
          <a:p>
            <a:pPr lvl="1"/>
            <a:r>
              <a:rPr lang="en-US" dirty="0" smtClean="0"/>
              <a:t>Early admissions: </a:t>
            </a:r>
            <a:r>
              <a:rPr lang="en-US" dirty="0" smtClean="0"/>
              <a:t>23</a:t>
            </a:r>
            <a:endParaRPr lang="en-US" dirty="0" smtClean="0"/>
          </a:p>
          <a:p>
            <a:pPr lvl="1"/>
            <a:r>
              <a:rPr lang="en-US" dirty="0" smtClean="0"/>
              <a:t>Spots left: </a:t>
            </a:r>
            <a:r>
              <a:rPr lang="en-US" dirty="0" smtClean="0"/>
              <a:t>25</a:t>
            </a:r>
            <a:endParaRPr lang="en-US" dirty="0" smtClean="0"/>
          </a:p>
          <a:p>
            <a:pPr lvl="1"/>
            <a:r>
              <a:rPr lang="en-US" dirty="0" smtClean="0"/>
              <a:t>Admission and waitlist posted tonight, 11:59 pm</a:t>
            </a:r>
          </a:p>
          <a:p>
            <a:r>
              <a:rPr lang="en-US" dirty="0" smtClean="0"/>
              <a:t>12 teams of 4 students formed by Thursday!</a:t>
            </a:r>
          </a:p>
          <a:p>
            <a:pPr lvl="1"/>
            <a:r>
              <a:rPr lang="en-US" dirty="0" smtClean="0"/>
              <a:t>Admission requires forming a team of 4</a:t>
            </a:r>
          </a:p>
          <a:p>
            <a:pPr marL="365760" lvl="1" indent="0">
              <a:buNone/>
            </a:pPr>
            <a:endParaRPr lang="en-US" dirty="0" smtClean="0"/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Admission</a:t>
            </a:r>
          </a:p>
        </p:txBody>
      </p:sp>
    </p:spTree>
    <p:extLst>
      <p:ext uri="{BB962C8B-B14F-4D97-AF65-F5344CB8AC3E}">
        <p14:creationId xmlns:p14="http://schemas.microsoft.com/office/powerpoint/2010/main" val="304865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2400" y="1287048"/>
            <a:ext cx="8991600" cy="5037552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Session 1: Brainstorming</a:t>
            </a:r>
          </a:p>
          <a:p>
            <a:pPr lvl="1"/>
            <a:r>
              <a:rPr lang="en-US" sz="1800" dirty="0"/>
              <a:t>"The brainstorming session was one of the most stimulating and exciting two-hour periods I've experienced in a very long time</a:t>
            </a:r>
            <a:r>
              <a:rPr lang="en-US" sz="1800" dirty="0" smtClean="0"/>
              <a:t>.”</a:t>
            </a:r>
          </a:p>
          <a:p>
            <a:pPr marL="365760" lvl="1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Forming Your </a:t>
            </a:r>
            <a:r>
              <a:rPr lang="en-US" dirty="0" smtClean="0"/>
              <a:t>Team – Wed. 5:30pm </a:t>
            </a:r>
            <a:r>
              <a:rPr lang="en-US" dirty="0" err="1" smtClean="0"/>
              <a:t>d.school</a:t>
            </a:r>
            <a:r>
              <a:rPr lang="en-US" dirty="0" smtClean="0"/>
              <a:t> atrium</a:t>
            </a:r>
            <a:endParaRPr lang="en-US" dirty="0"/>
          </a:p>
        </p:txBody>
      </p:sp>
      <p:pic>
        <p:nvPicPr>
          <p:cNvPr id="4" name="Picture 3" descr="Brainstorming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>
          <a:xfrm>
            <a:off x="2057400" y="1253066"/>
            <a:ext cx="5486400" cy="38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6200" y="990600"/>
            <a:ext cx="8991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Session 2: Pitch Night</a:t>
            </a:r>
          </a:p>
          <a:p>
            <a:pPr lvl="1"/>
            <a:r>
              <a:rPr lang="en-US" sz="2400" dirty="0" smtClean="0"/>
              <a:t>Partially formed teams or singles can pitch</a:t>
            </a:r>
          </a:p>
          <a:p>
            <a:pPr lvl="1"/>
            <a:r>
              <a:rPr lang="en-US" sz="2400" dirty="0" smtClean="0"/>
              <a:t>Called in Alphabetical Order to pitch. Be ready!</a:t>
            </a:r>
          </a:p>
          <a:p>
            <a:pPr lvl="1"/>
            <a:r>
              <a:rPr lang="en-US" sz="2400" dirty="0" smtClean="0"/>
              <a:t>Waitlisted folks allowed to </a:t>
            </a:r>
            <a:r>
              <a:rPr lang="en-US" sz="2400" dirty="0" smtClean="0"/>
              <a:t>participate</a:t>
            </a:r>
          </a:p>
          <a:p>
            <a:pPr marL="365760" lvl="1" indent="0">
              <a:buNone/>
            </a:pPr>
            <a:endParaRPr lang="en-US" sz="2400" dirty="0" smtClean="0"/>
          </a:p>
          <a:p>
            <a:pPr marL="365760" lvl="1" indent="0">
              <a:buNone/>
            </a:pPr>
            <a:endParaRPr lang="en-US" sz="2400" dirty="0" smtClean="0"/>
          </a:p>
          <a:p>
            <a:pPr marL="365760" lvl="1" indent="0">
              <a:buNone/>
            </a:pPr>
            <a:r>
              <a:rPr lang="en-US" dirty="0" smtClean="0"/>
              <a:t>Come ready to pitch your ideas!!!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Forming Your Team,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Thurs. 6pm Y2E2 111 (here)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70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Venture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 smtClean="0"/>
              <a:t> Formation</a:t>
            </a:r>
          </a:p>
        </p:txBody>
      </p:sp>
      <p:sp>
        <p:nvSpPr>
          <p:cNvPr id="7171" name="Content Placeholder 2"/>
          <p:cNvSpPr>
            <a:spLocks/>
          </p:cNvSpPr>
          <p:nvPr/>
        </p:nvSpPr>
        <p:spPr bwMode="auto">
          <a:xfrm>
            <a:off x="762000" y="1401763"/>
            <a:ext cx="2133600" cy="30781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b="1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Tech Based</a:t>
            </a:r>
            <a:endParaRPr lang="en-US" sz="2400" b="1" u="sng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InfoTech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CleanTech</a:t>
            </a:r>
            <a:endParaRPr 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MedTech</a:t>
            </a:r>
            <a:endParaRPr 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BioTech</a:t>
            </a:r>
            <a:endParaRPr 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72" name="Content Placeholder 2"/>
          <p:cNvSpPr>
            <a:spLocks/>
          </p:cNvSpPr>
          <p:nvPr/>
        </p:nvSpPr>
        <p:spPr bwMode="auto">
          <a:xfrm>
            <a:off x="2971800" y="1401763"/>
            <a:ext cx="3276600" cy="30781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b="1" u="sng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Venture Scale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Significant Problem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Significant Market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Significant Returns</a:t>
            </a:r>
          </a:p>
        </p:txBody>
      </p:sp>
      <p:sp>
        <p:nvSpPr>
          <p:cNvPr id="7173" name="Content Placeholder 2"/>
          <p:cNvSpPr>
            <a:spLocks/>
          </p:cNvSpPr>
          <p:nvPr/>
        </p:nvSpPr>
        <p:spPr bwMode="auto">
          <a:xfrm>
            <a:off x="6096000" y="1371600"/>
            <a:ext cx="3352800" cy="307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b="1" u="sng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Early Stage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Initial Funding 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Product Development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Customer Discovery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Launch Phase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Escape Velocity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/>
      <p:bldP spid="7172" grpId="0"/>
      <p:bldP spid="71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team will be assigned mentors</a:t>
            </a:r>
          </a:p>
          <a:p>
            <a:r>
              <a:rPr lang="en-US" dirty="0" smtClean="0"/>
              <a:t>Teaching team will hold weekly office hours</a:t>
            </a:r>
          </a:p>
          <a:p>
            <a:pPr lvl="1"/>
            <a:r>
              <a:rPr lang="en-US" dirty="0" smtClean="0"/>
              <a:t>Instructors: Tuesday by sign-up, 2-3pm</a:t>
            </a:r>
          </a:p>
          <a:p>
            <a:pPr lvl="1"/>
            <a:r>
              <a:rPr lang="en-US" dirty="0" smtClean="0"/>
              <a:t>TAs: Thursday by sign-up, 4-5pm</a:t>
            </a:r>
          </a:p>
          <a:p>
            <a:pPr lvl="1"/>
            <a:r>
              <a:rPr lang="en-US" dirty="0" smtClean="0"/>
              <a:t>Mahesh Bhatia Office hours: Friday by sign-up, 2-3pm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Entrepreneurs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263125"/>
              </p:ext>
            </p:extLst>
          </p:nvPr>
        </p:nvGraphicFramePr>
        <p:xfrm>
          <a:off x="228600" y="1489075"/>
          <a:ext cx="8610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/>
                <a:gridCol w="73152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WEEK 1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Opportunity Assessment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Team Selection, Initial Concept,</a:t>
                      </a:r>
                      <a:r>
                        <a:rPr lang="en-US" baseline="0" dirty="0" smtClean="0">
                          <a:latin typeface="Calibri" pitchFamily="34" charset="0"/>
                          <a:cs typeface="Calibri" pitchFamily="34" charset="0"/>
                        </a:rPr>
                        <a:t> Mentor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492809"/>
              </p:ext>
            </p:extLst>
          </p:nvPr>
        </p:nvGraphicFramePr>
        <p:xfrm>
          <a:off x="228600" y="2403475"/>
          <a:ext cx="8610600" cy="737235"/>
        </p:xfrm>
        <a:graphic>
          <a:graphicData uri="http://schemas.openxmlformats.org/drawingml/2006/table">
            <a:tbl>
              <a:tblPr/>
              <a:tblGrid>
                <a:gridCol w="1295400"/>
                <a:gridCol w="1447800"/>
                <a:gridCol w="4572000"/>
                <a:gridCol w="1295400"/>
              </a:tblGrid>
              <a:tr h="1222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WEEK 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Customer Discovery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Pitch Video, Concept Sign-off, October 3, Fri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21917"/>
              </p:ext>
            </p:extLst>
          </p:nvPr>
        </p:nvGraphicFramePr>
        <p:xfrm>
          <a:off x="228600" y="3301365"/>
          <a:ext cx="8610600" cy="737235"/>
        </p:xfrm>
        <a:graphic>
          <a:graphicData uri="http://schemas.openxmlformats.org/drawingml/2006/table">
            <a:tbl>
              <a:tblPr/>
              <a:tblGrid>
                <a:gridCol w="1295400"/>
                <a:gridCol w="7315200"/>
              </a:tblGrid>
              <a:tr h="1222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WEEK 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Go to Market Plan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GATE I: Product/Market Fit – Saturday, October 11, Sat</a:t>
                      </a: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674162"/>
              </p:ext>
            </p:extLst>
          </p:nvPr>
        </p:nvGraphicFramePr>
        <p:xfrm>
          <a:off x="228601" y="4216400"/>
          <a:ext cx="86106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/>
                <a:gridCol w="7315200"/>
              </a:tblGrid>
              <a:tr h="12192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WEEK 4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Calibri" pitchFamily="34" charset="0"/>
                        </a:rPr>
                        <a:t>Financial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Calibri" pitchFamily="34" charset="0"/>
                        </a:rPr>
                        <a:t>Operating Plan</a:t>
                      </a:r>
                      <a:endParaRPr lang="en-US" dirty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040489"/>
              </p:ext>
            </p:extLst>
          </p:nvPr>
        </p:nvGraphicFramePr>
        <p:xfrm>
          <a:off x="228600" y="5130165"/>
          <a:ext cx="8610600" cy="737235"/>
        </p:xfrm>
        <a:graphic>
          <a:graphicData uri="http://schemas.openxmlformats.org/drawingml/2006/table">
            <a:tbl>
              <a:tblPr/>
              <a:tblGrid>
                <a:gridCol w="1295400"/>
                <a:gridCol w="7315200"/>
              </a:tblGrid>
              <a:tr h="1222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WEEK 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Product Development Plan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sp>
        <p:nvSpPr>
          <p:cNvPr id="10309" name="Title 1"/>
          <p:cNvSpPr>
            <a:spLocks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en-US" sz="4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Roadmap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Roadmap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087655"/>
              </p:ext>
            </p:extLst>
          </p:nvPr>
        </p:nvGraphicFramePr>
        <p:xfrm>
          <a:off x="228600" y="1371600"/>
          <a:ext cx="8610601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/>
                <a:gridCol w="731520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WEEK 6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VC Financing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GATE II – Saturday, Nov 1, Sat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959346"/>
              </p:ext>
            </p:extLst>
          </p:nvPr>
        </p:nvGraphicFramePr>
        <p:xfrm>
          <a:off x="228600" y="2234565"/>
          <a:ext cx="8610599" cy="737235"/>
        </p:xfrm>
        <a:graphic>
          <a:graphicData uri="http://schemas.openxmlformats.org/drawingml/2006/table">
            <a:tbl>
              <a:tblPr/>
              <a:tblGrid>
                <a:gridCol w="1295400"/>
                <a:gridCol w="7315199"/>
              </a:tblGrid>
              <a:tr h="1222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WEEK 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Capitalization &amp; Equity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40064"/>
              </p:ext>
            </p:extLst>
          </p:nvPr>
        </p:nvGraphicFramePr>
        <p:xfrm>
          <a:off x="228600" y="3124200"/>
          <a:ext cx="8610599" cy="737235"/>
        </p:xfrm>
        <a:graphic>
          <a:graphicData uri="http://schemas.openxmlformats.org/drawingml/2006/table">
            <a:tbl>
              <a:tblPr/>
              <a:tblGrid>
                <a:gridCol w="1295400"/>
                <a:gridCol w="7315199"/>
              </a:tblGrid>
              <a:tr h="1222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WEEK 8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The Big Picture: Business Model Analysis &amp; VC Pitching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Business Model Analysis – Friday Nov 21 at Noon</a:t>
                      </a: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" y="4572000"/>
          <a:ext cx="8610600" cy="737235"/>
        </p:xfrm>
        <a:graphic>
          <a:graphicData uri="http://schemas.openxmlformats.org/drawingml/2006/table">
            <a:tbl>
              <a:tblPr/>
              <a:tblGrid>
                <a:gridCol w="1295400"/>
                <a:gridCol w="7315200"/>
              </a:tblGrid>
              <a:tr h="1222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WEEK 9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Entrepreneurship – An Extreme Sport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858572"/>
              </p:ext>
            </p:extLst>
          </p:nvPr>
        </p:nvGraphicFramePr>
        <p:xfrm>
          <a:off x="228601" y="5334000"/>
          <a:ext cx="8610600" cy="737235"/>
        </p:xfrm>
        <a:graphic>
          <a:graphicData uri="http://schemas.openxmlformats.org/drawingml/2006/table">
            <a:tbl>
              <a:tblPr/>
              <a:tblGrid>
                <a:gridCol w="1295400"/>
                <a:gridCol w="7315200"/>
              </a:tblGrid>
              <a:tr h="1222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WEEK 10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Final VC Presentations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 runs Dec. 2 &amp; 3 -- Final VC Presentations – Dec. 4 &amp; 5</a:t>
                      </a: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219200" y="4038600"/>
            <a:ext cx="731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Trebuchet MS" pitchFamily="34" charset="0"/>
              </a:rPr>
              <a:t>Thanksgiving</a:t>
            </a:r>
            <a:endParaRPr lang="en-US" sz="2000" b="1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87387" y="1287048"/>
            <a:ext cx="8153400" cy="4808951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Weekly assignments – Results reviewed in class</a:t>
            </a:r>
          </a:p>
          <a:p>
            <a:pPr lvl="0"/>
            <a:r>
              <a:rPr lang="en-US" dirty="0" smtClean="0"/>
              <a:t>Gate I: Product/Market Presentation </a:t>
            </a:r>
          </a:p>
          <a:p>
            <a:pPr lvl="1"/>
            <a:r>
              <a:rPr lang="en-US" dirty="0" smtClean="0"/>
              <a:t>Sat, October 11</a:t>
            </a:r>
            <a:r>
              <a:rPr lang="en-US" baseline="30000" dirty="0" smtClean="0"/>
              <a:t>th</a:t>
            </a:r>
            <a:r>
              <a:rPr lang="en-US" dirty="0" smtClean="0"/>
              <a:t> (CTO/CMO)</a:t>
            </a:r>
          </a:p>
          <a:p>
            <a:r>
              <a:rPr lang="en-US" dirty="0" smtClean="0"/>
              <a:t>Gate II: Financials/Business Model Presentation </a:t>
            </a:r>
          </a:p>
          <a:p>
            <a:pPr lvl="1"/>
            <a:r>
              <a:rPr lang="en-US" dirty="0" smtClean="0"/>
              <a:t>Sat, November 1</a:t>
            </a:r>
            <a:r>
              <a:rPr lang="en-US" baseline="30000" dirty="0" smtClean="0"/>
              <a:t>st</a:t>
            </a:r>
            <a:r>
              <a:rPr lang="en-US" dirty="0" smtClean="0"/>
              <a:t> (CFO/CEO)</a:t>
            </a:r>
          </a:p>
          <a:p>
            <a:r>
              <a:rPr lang="en-US" dirty="0" smtClean="0"/>
              <a:t>Written Business Model Analysis </a:t>
            </a:r>
          </a:p>
          <a:p>
            <a:pPr lvl="1"/>
            <a:r>
              <a:rPr lang="en-US" dirty="0" smtClean="0"/>
              <a:t>Due Friday, November 21</a:t>
            </a:r>
            <a:r>
              <a:rPr lang="en-US" baseline="30000" dirty="0" smtClean="0"/>
              <a:t>st</a:t>
            </a:r>
            <a:r>
              <a:rPr lang="en-US" dirty="0" smtClean="0"/>
              <a:t> 12 noon</a:t>
            </a:r>
          </a:p>
          <a:p>
            <a:r>
              <a:rPr lang="en-US" dirty="0" smtClean="0"/>
              <a:t>Final VC Presentations </a:t>
            </a:r>
          </a:p>
          <a:p>
            <a:pPr lvl="1"/>
            <a:r>
              <a:rPr lang="en-US" dirty="0" smtClean="0"/>
              <a:t>Thursday, December 4</a:t>
            </a:r>
            <a:r>
              <a:rPr lang="en-US" baseline="30000" dirty="0" smtClean="0"/>
              <a:t>th </a:t>
            </a:r>
            <a:r>
              <a:rPr lang="en-US" dirty="0" smtClean="0"/>
              <a:t> - Dry Run Tuesday December 2</a:t>
            </a:r>
            <a:r>
              <a:rPr lang="en-US" baseline="30000" dirty="0" smtClean="0"/>
              <a:t>nd</a:t>
            </a:r>
            <a:endParaRPr lang="en-US" dirty="0" smtClean="0"/>
          </a:p>
          <a:p>
            <a:pPr lvl="1"/>
            <a:r>
              <a:rPr lang="en-US" dirty="0" smtClean="0"/>
              <a:t> Friday, December 5</a:t>
            </a:r>
            <a:r>
              <a:rPr lang="en-US" baseline="30000" dirty="0" smtClean="0"/>
              <a:t>th</a:t>
            </a:r>
            <a:r>
              <a:rPr lang="en-US" dirty="0" smtClean="0"/>
              <a:t> -  Dry Run Wednesday December 3</a:t>
            </a:r>
            <a:r>
              <a:rPr lang="en-US" baseline="30000" dirty="0" smtClean="0"/>
              <a:t>rd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Getting to the Finish Line</a:t>
            </a:r>
          </a:p>
        </p:txBody>
      </p:sp>
      <p:sp>
        <p:nvSpPr>
          <p:cNvPr id="13317" name="Content Placeholder 2"/>
          <p:cNvSpPr>
            <a:spLocks/>
          </p:cNvSpPr>
          <p:nvPr/>
        </p:nvSpPr>
        <p:spPr bwMode="auto">
          <a:xfrm>
            <a:off x="228600" y="3200400"/>
            <a:ext cx="891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endParaRPr lang="en-US" sz="1600" b="1" dirty="0">
              <a:solidFill>
                <a:srgbClr val="000099"/>
              </a:solidFill>
              <a:latin typeface="Century Gothic" pitchFamily="34" charset="0"/>
            </a:endParaRPr>
          </a:p>
        </p:txBody>
      </p:sp>
      <p:sp>
        <p:nvSpPr>
          <p:cNvPr id="13318" name="Content Placeholder 2"/>
          <p:cNvSpPr>
            <a:spLocks/>
          </p:cNvSpPr>
          <p:nvPr/>
        </p:nvSpPr>
        <p:spPr bwMode="auto">
          <a:xfrm>
            <a:off x="190500" y="4800600"/>
            <a:ext cx="8915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endParaRPr lang="en-US" sz="16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317" grpId="0"/>
      <p:bldP spid="133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Photo from final VC presentation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VC Presentation</a:t>
            </a:r>
            <a:endParaRPr lang="en-US" dirty="0"/>
          </a:p>
        </p:txBody>
      </p:sp>
      <p:pic>
        <p:nvPicPr>
          <p:cNvPr id="4" name="Picture 3" descr="VC Final Presentation 20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43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86056"/>
              </p:ext>
            </p:extLst>
          </p:nvPr>
        </p:nvGraphicFramePr>
        <p:xfrm>
          <a:off x="1066800" y="1981200"/>
          <a:ext cx="7010400" cy="2072639"/>
        </p:xfrm>
        <a:graphic>
          <a:graphicData uri="http://schemas.openxmlformats.org/drawingml/2006/table">
            <a:tbl>
              <a:tblPr/>
              <a:tblGrid>
                <a:gridCol w="6045749"/>
                <a:gridCol w="964651"/>
              </a:tblGrid>
              <a:tr h="35242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Deliverables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89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Participation, Assignments, Gates I &amp; II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25%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4489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Written Business Model Analysis 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25%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4489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Final Presentation to VC Panel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bg1"/>
                </a:solidFill>
              </a:rPr>
              <a:t>Commitment + Intensity = Reward</a:t>
            </a:r>
          </a:p>
          <a:p>
            <a:endParaRPr lang="en-US" dirty="0" smtClean="0"/>
          </a:p>
          <a:p>
            <a:r>
              <a:rPr lang="en-US" dirty="0" smtClean="0"/>
              <a:t>100% commitment:</a:t>
            </a:r>
          </a:p>
          <a:p>
            <a:pPr lvl="1"/>
            <a:r>
              <a:rPr lang="en-US" dirty="0" smtClean="0"/>
              <a:t>Attend lecture, Office Hours and Mentor meetings</a:t>
            </a:r>
          </a:p>
          <a:p>
            <a:pPr lvl="1"/>
            <a:r>
              <a:rPr lang="en-US" dirty="0" smtClean="0"/>
              <a:t>Get out of the building. Make this part of your life, not just a class for a grade.</a:t>
            </a:r>
          </a:p>
          <a:p>
            <a:r>
              <a:rPr lang="en-US" dirty="0" smtClean="0"/>
              <a:t>Intensity:</a:t>
            </a:r>
          </a:p>
          <a:p>
            <a:pPr lvl="1"/>
            <a:r>
              <a:rPr lang="en-US" dirty="0" smtClean="0"/>
              <a:t>Sprint to the finish line each week!</a:t>
            </a:r>
          </a:p>
          <a:p>
            <a:r>
              <a:rPr lang="en-US" b="1" dirty="0" smtClean="0"/>
              <a:t>Reward: Your team has the chance to deliver a compelling business opportunity to real VCs!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Expectations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Feng</a:t>
            </a:r>
            <a:r>
              <a:rPr lang="en-US" dirty="0"/>
              <a:t> 2011, Co-Founder &amp; CEO </a:t>
            </a:r>
            <a:r>
              <a:rPr lang="en-US" dirty="0" err="1"/>
              <a:t>Docmunch</a:t>
            </a:r>
            <a:endParaRPr lang="en-US" dirty="0"/>
          </a:p>
          <a:p>
            <a:pPr lvl="1"/>
            <a:r>
              <a:rPr lang="en-US" dirty="0"/>
              <a:t>mike@</a:t>
            </a:r>
            <a:r>
              <a:rPr lang="en-US" dirty="0" smtClean="0"/>
              <a:t>docmunch.com</a:t>
            </a:r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 err="1"/>
              <a:t>Beyang</a:t>
            </a:r>
            <a:r>
              <a:rPr lang="en-US" dirty="0"/>
              <a:t> Liu 2012, Co-Founder &amp; CEO </a:t>
            </a:r>
            <a:r>
              <a:rPr lang="en-US" dirty="0" err="1"/>
              <a:t>Sourcegraph</a:t>
            </a:r>
            <a:endParaRPr lang="en-US" dirty="0"/>
          </a:p>
          <a:p>
            <a:pPr lvl="1"/>
            <a:r>
              <a:rPr lang="en-US" dirty="0"/>
              <a:t>Stanford MS in CS, 2013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beyang@sourcegraph.com</a:t>
            </a:r>
          </a:p>
          <a:p>
            <a:pPr marL="36576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MS&amp;E 273 Alumni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rebuchet MS" pitchFamily="34" charset="0"/>
              </a:rPr>
              <a:t>MS&amp;E 273 Technology </a:t>
            </a:r>
            <a:br>
              <a:rPr lang="en-US" dirty="0" smtClean="0">
                <a:latin typeface="Trebuchet MS" pitchFamily="34" charset="0"/>
              </a:rPr>
            </a:br>
            <a:r>
              <a:rPr lang="en-US" dirty="0" smtClean="0">
                <a:latin typeface="Trebuchet MS" pitchFamily="34" charset="0"/>
              </a:rPr>
              <a:t>Venture 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5016758"/>
          </a:xfrm>
          <a:prstGeom prst="rect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If you have not completed an application, please fill this out online!</a:t>
            </a:r>
          </a:p>
          <a:p>
            <a:endParaRPr lang="en-US" sz="2800" dirty="0" smtClean="0"/>
          </a:p>
          <a:p>
            <a:pPr algn="ctr"/>
            <a:r>
              <a:rPr lang="en-US" sz="32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bit.ly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/</a:t>
            </a:r>
            <a:r>
              <a:rPr lang="en-US" sz="32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TVF_FallApplication</a:t>
            </a:r>
            <a:endParaRPr lang="en-US" sz="3200" b="1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Final admission decisions will be made immediately after class.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Attendance: Please sign up at </a:t>
            </a:r>
          </a:p>
          <a:p>
            <a:pPr algn="ctr"/>
            <a:endParaRPr lang="en-US" sz="2800" dirty="0"/>
          </a:p>
          <a:p>
            <a:pPr algn="ctr"/>
            <a:r>
              <a:rPr lang="en-US" sz="3600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bit.ly</a:t>
            </a:r>
            <a:r>
              <a:rPr lang="en-US" sz="360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/intro273</a:t>
            </a:r>
            <a:endParaRPr lang="en-US" sz="360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Opportunity Assessment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Start-up </a:t>
            </a:r>
            <a:r>
              <a:rPr lang="en-US" dirty="0" smtClean="0"/>
              <a:t>Story</a:t>
            </a:r>
            <a:endParaRPr lang="en-US" dirty="0"/>
          </a:p>
        </p:txBody>
      </p:sp>
      <p:pic>
        <p:nvPicPr>
          <p:cNvPr id="6" name="Content Placeholder 5" descr="photo-1.JPG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8" b="111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50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sz="quarter" idx="1"/>
          </p:nvPr>
        </p:nvSpPr>
        <p:spPr>
          <a:xfrm>
            <a:off x="914399" y="1287048"/>
            <a:ext cx="7543801" cy="4580351"/>
          </a:xfrm>
        </p:spPr>
        <p:txBody>
          <a:bodyPr/>
          <a:lstStyle/>
          <a:p>
            <a:pPr algn="ctr"/>
            <a:endParaRPr lang="en-US" altLang="zh-TW" dirty="0" smtClean="0"/>
          </a:p>
          <a:p>
            <a:pPr algn="ctr"/>
            <a:r>
              <a:rPr lang="en-US" altLang="zh-TW" sz="3600" b="1" dirty="0" smtClean="0">
                <a:ea typeface="Verdana" pitchFamily="34" charset="0"/>
              </a:rPr>
              <a:t>“The Pursuit of Opportunity Without Regard to Resources Controlled”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sz="2800" dirty="0" smtClean="0"/>
              <a:t>Howard Stevenson</a:t>
            </a:r>
          </a:p>
          <a:p>
            <a:pPr algn="ctr"/>
            <a:r>
              <a:rPr lang="en-US" altLang="zh-TW" sz="2800" dirty="0" smtClean="0"/>
              <a:t>Harvard Business School</a:t>
            </a:r>
            <a:endParaRPr lang="zh-TW" altLang="en-US" sz="2800" dirty="0" smtClean="0"/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Entrepreneurship?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	A product or service around which you can build a profitable company and net a positive return to investors.</a:t>
            </a:r>
          </a:p>
          <a:p>
            <a:endParaRPr lang="en-US" dirty="0"/>
          </a:p>
        </p:txBody>
      </p:sp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What’s an Opportunity?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mtClean="0"/>
              <a:t>	A quick way for you to evaluate whether your opportunity is worth spending years of time and money on.</a:t>
            </a:r>
            <a:endParaRPr lang="en-US" smtClean="0"/>
          </a:p>
          <a:p>
            <a:endParaRPr lang="en-US" dirty="0"/>
          </a:p>
        </p:txBody>
      </p:sp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What's an Assessment?</a:t>
            </a:r>
            <a:endParaRPr lang="zh-TW" altLang="en-US" dirty="0" smtClean="0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762000" y="2667000"/>
            <a:ext cx="7620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US" sz="36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	Clearly define the need you are trying to satisfy, who the customer is and what drives the need. Figure out how they are solving the problem today and how big a pain point it is. </a:t>
            </a:r>
          </a:p>
          <a:p>
            <a:endParaRPr lang="en-US" dirty="0"/>
          </a:p>
        </p:txBody>
      </p:sp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 is the need you are trying to satisfy?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Size up the market, know the growth projections and incumbents’ shares of the market, determine market share that you can acquire. </a:t>
            </a:r>
          </a:p>
          <a:p>
            <a:endParaRPr lang="en-US" dirty="0" smtClean="0"/>
          </a:p>
        </p:txBody>
      </p:sp>
      <p:sp>
        <p:nvSpPr>
          <p:cNvPr id="266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the potential market size?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	Scope out the competitive landscape and identify your competitive advantages (Technology, IP, channel innovation etc.). Understand how disruptive your innovation is and how sustainable your competitive advantage will be.</a:t>
            </a:r>
          </a:p>
          <a:p>
            <a:endParaRPr lang="en-US" dirty="0"/>
          </a:p>
        </p:txBody>
      </p:sp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your competitive advantage?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5354638" y="1624013"/>
            <a:ext cx="1481137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45720" rIns="45720"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3875088" y="1624013"/>
            <a:ext cx="1481137" cy="3886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0" rIns="45720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2395538" y="1624013"/>
            <a:ext cx="1479550" cy="3886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20" rIns="45720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914400" y="1624013"/>
            <a:ext cx="1481138" cy="3886200"/>
          </a:xfrm>
          <a:prstGeom prst="rect">
            <a:avLst/>
          </a:prstGeom>
          <a:solidFill>
            <a:schemeClr val="accent4">
              <a:lumMod val="95000"/>
              <a:lumOff val="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1012825" y="1928813"/>
            <a:ext cx="1981200" cy="6096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2308225" y="2614613"/>
            <a:ext cx="1905000" cy="5334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5356225" y="3336971"/>
            <a:ext cx="1433213" cy="1006429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2" charset="2"/>
              <a:buNone/>
            </a:pP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Sustainable</a:t>
            </a:r>
            <a:b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Differentiated</a:t>
            </a:r>
            <a:b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Positioning</a:t>
            </a:r>
            <a:endParaRPr lang="en-US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941763" y="2819400"/>
            <a:ext cx="914674" cy="1006429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2" charset="2"/>
              <a:buNone/>
            </a:pPr>
            <a:r>
              <a:rPr lang="en-US" b="1" dirty="0" smtClean="0">
                <a:solidFill>
                  <a:srgbClr val="FFFFFF"/>
                </a:solidFill>
                <a:latin typeface="Calibri" pitchFamily="34" charset="0"/>
              </a:rPr>
              <a:t>Scalable</a:t>
            </a:r>
            <a:br>
              <a:rPr lang="en-US" b="1" dirty="0" smtClean="0">
                <a:solidFill>
                  <a:srgbClr val="FFFFFF"/>
                </a:solidFill>
                <a:latin typeface="Calibri" pitchFamily="34" charset="0"/>
              </a:rPr>
            </a:br>
            <a:r>
              <a:rPr lang="en-US" b="1" dirty="0" smtClean="0">
                <a:solidFill>
                  <a:srgbClr val="FFFFFF"/>
                </a:solidFill>
                <a:latin typeface="Calibri" pitchFamily="34" charset="0"/>
              </a:rPr>
              <a:t>Business</a:t>
            </a:r>
            <a:br>
              <a:rPr lang="en-US" b="1" dirty="0" smtClean="0">
                <a:solidFill>
                  <a:srgbClr val="FFFFFF"/>
                </a:solidFill>
                <a:latin typeface="Calibri" pitchFamily="34" charset="0"/>
              </a:rPr>
            </a:br>
            <a:r>
              <a:rPr lang="en-US" b="1" dirty="0" smtClean="0">
                <a:solidFill>
                  <a:srgbClr val="FFFFFF"/>
                </a:solidFill>
                <a:latin typeface="Calibri" pitchFamily="34" charset="0"/>
              </a:rPr>
              <a:t>Model</a:t>
            </a:r>
            <a:endParaRPr 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2443163" y="2209800"/>
            <a:ext cx="1272143" cy="701731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2" charset="2"/>
              <a:buNone/>
            </a:pPr>
            <a:r>
              <a:rPr lang="en-US" b="1" dirty="0" smtClean="0">
                <a:solidFill>
                  <a:srgbClr val="FFFFFF"/>
                </a:solidFill>
                <a:latin typeface="Calibri" pitchFamily="34" charset="0"/>
              </a:rPr>
              <a:t>Big Enough</a:t>
            </a:r>
            <a:endParaRPr lang="en-US" b="1" dirty="0">
              <a:solidFill>
                <a:srgbClr val="FFFFFF"/>
              </a:solidFill>
              <a:latin typeface="Calibri" pitchFamily="34" charset="0"/>
            </a:endParaRPr>
          </a:p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latin typeface="Calibri" pitchFamily="34" charset="0"/>
              </a:rPr>
              <a:t>Opportunity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996950" y="1624013"/>
            <a:ext cx="2286000" cy="701731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2" charset="2"/>
              <a:buNone/>
            </a:pPr>
            <a:r>
              <a:rPr lang="en-US" b="1" dirty="0" smtClean="0">
                <a:solidFill>
                  <a:srgbClr val="FFFFFF"/>
                </a:solidFill>
                <a:latin typeface="Calibri" pitchFamily="34" charset="0"/>
              </a:rPr>
              <a:t>Burning</a:t>
            </a:r>
            <a:endParaRPr lang="en-US" b="1" dirty="0">
              <a:solidFill>
                <a:srgbClr val="FFFFFF"/>
              </a:solidFill>
              <a:latin typeface="Calibri" pitchFamily="34" charset="0"/>
            </a:endParaRPr>
          </a:p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latin typeface="Calibri" pitchFamily="34" charset="0"/>
              </a:rPr>
              <a:t>Need</a:t>
            </a: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6858000" y="1624013"/>
            <a:ext cx="1481138" cy="3886200"/>
          </a:xfrm>
          <a:prstGeom prst="rect">
            <a:avLst/>
          </a:prstGeom>
          <a:solidFill>
            <a:schemeClr val="accent1">
              <a:lumMod val="60000"/>
              <a:lumOff val="40000"/>
              <a:alpha val="54000"/>
            </a:schemeClr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45720" rIns="45720"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6837363" y="4011613"/>
            <a:ext cx="1108075" cy="70167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latin typeface="Calibri" pitchFamily="34" charset="0"/>
              </a:rPr>
              <a:t>Why us?</a:t>
            </a:r>
          </a:p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latin typeface="Calibri" pitchFamily="34" charset="0"/>
              </a:rPr>
              <a:t>Why now?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6144090" y="4436587"/>
            <a:ext cx="582852" cy="131112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112" charset="2"/>
              <a:buNone/>
              <a:defRPr/>
            </a:pPr>
            <a:r>
              <a:rPr 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4</a:t>
            </a:r>
          </a:p>
        </p:txBody>
      </p:sp>
      <p:sp>
        <p:nvSpPr>
          <p:cNvPr id="18" name="Text Box 25"/>
          <p:cNvSpPr txBox="1">
            <a:spLocks noChangeArrowheads="1"/>
          </p:cNvSpPr>
          <p:nvPr/>
        </p:nvSpPr>
        <p:spPr bwMode="auto">
          <a:xfrm>
            <a:off x="4708990" y="4439762"/>
            <a:ext cx="582852" cy="131112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112" charset="2"/>
              <a:buNone/>
              <a:defRPr/>
            </a:pPr>
            <a:r>
              <a:rPr 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3</a:t>
            </a:r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3248490" y="4436587"/>
            <a:ext cx="582852" cy="131112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112" charset="2"/>
              <a:buNone/>
              <a:defRPr/>
            </a:pPr>
            <a:r>
              <a:rPr 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2</a:t>
            </a: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1746715" y="4436587"/>
            <a:ext cx="582852" cy="131112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112" charset="2"/>
              <a:buNone/>
              <a:defRPr/>
            </a:pPr>
            <a:r>
              <a:rPr 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7571252" y="4436587"/>
            <a:ext cx="560410" cy="131112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lIns="45720" rIns="45720">
            <a:spAutoFit/>
          </a:bodyPr>
          <a:lstStyle/>
          <a:p>
            <a:pPr>
              <a:lnSpc>
                <a:spcPct val="110000"/>
              </a:lnSpc>
              <a:buClr>
                <a:srgbClr val="5F4F82"/>
              </a:buClr>
              <a:buSzPct val="115000"/>
              <a:buFont typeface="Wingdings" pitchFamily="112" charset="2"/>
              <a:buNone/>
              <a:defRPr/>
            </a:pPr>
            <a:r>
              <a:rPr 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ID – The 5 Filters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11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1"/>
          <p:cNvSpPr>
            <a:spLocks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en-US" sz="40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get started?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9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Technology shifts</a:t>
            </a:r>
          </a:p>
          <a:p>
            <a:pPr lvl="1"/>
            <a:r>
              <a:rPr lang="en-US" smtClean="0"/>
              <a:t>Moore’s Law</a:t>
            </a:r>
          </a:p>
          <a:p>
            <a:pPr lvl="1"/>
            <a:r>
              <a:rPr lang="en-US" smtClean="0"/>
              <a:t>Disruptive technology</a:t>
            </a:r>
          </a:p>
          <a:p>
            <a:r>
              <a:rPr lang="en-US" smtClean="0"/>
              <a:t>Market changes</a:t>
            </a:r>
          </a:p>
          <a:p>
            <a:pPr lvl="1"/>
            <a:r>
              <a:rPr lang="en-US" smtClean="0"/>
              <a:t>Value chain disruption/obsolescence</a:t>
            </a:r>
          </a:p>
          <a:p>
            <a:pPr lvl="1"/>
            <a:r>
              <a:rPr lang="en-US" smtClean="0"/>
              <a:t>Deregulation</a:t>
            </a:r>
          </a:p>
          <a:p>
            <a:r>
              <a:rPr lang="en-US" smtClean="0"/>
              <a:t>Societal changes</a:t>
            </a:r>
          </a:p>
          <a:p>
            <a:pPr lvl="1"/>
            <a:r>
              <a:rPr lang="en-US" smtClean="0"/>
              <a:t>Changes in how we live, learn, work (internet).</a:t>
            </a:r>
          </a:p>
          <a:p>
            <a:pPr lvl="1"/>
            <a:r>
              <a:rPr lang="en-US" smtClean="0"/>
              <a:t>The world is flat (outsourcing)</a:t>
            </a:r>
          </a:p>
          <a:p>
            <a:pPr lvl="1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Opportunities Born?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All ideas/opportunities are welcome </a:t>
            </a:r>
          </a:p>
          <a:p>
            <a:r>
              <a:rPr lang="en-US" altLang="zh-TW" dirty="0" smtClean="0"/>
              <a:t>But you are Stanford Engineers - start with an engineering idea! </a:t>
            </a:r>
          </a:p>
          <a:p>
            <a:r>
              <a:rPr lang="en-US" altLang="zh-TW" dirty="0" smtClean="0"/>
              <a:t>Use your RESEARCH; you have an inherent advantage!</a:t>
            </a:r>
          </a:p>
          <a:p>
            <a:r>
              <a:rPr lang="en-US" altLang="zh-TW" dirty="0" smtClean="0"/>
              <a:t>There are no “dumb” ideas so go off on tangents </a:t>
            </a:r>
          </a:p>
          <a:p>
            <a:r>
              <a:rPr lang="en-US" altLang="zh-TW" dirty="0" smtClean="0"/>
              <a:t>Each idea gets deeply explored, tossed or morphed</a:t>
            </a:r>
          </a:p>
          <a:p>
            <a:r>
              <a:rPr lang="en-US" altLang="zh-TW" dirty="0" smtClean="0"/>
              <a:t>Analyze strengths, weaknesses, opportunities, competitive threats</a:t>
            </a:r>
            <a:endParaRPr lang="zh-TW" altLang="en-US" dirty="0" smtClean="0"/>
          </a:p>
        </p:txBody>
      </p:sp>
      <p:sp>
        <p:nvSpPr>
          <p:cNvPr id="337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 </a:t>
            </a:r>
            <a:r>
              <a:rPr lang="en-US" altLang="zh-TW" smtClean="0"/>
              <a:t>Idea/Opportunity Brainstorming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143000"/>
            <a:ext cx="9144000" cy="5181600"/>
          </a:xfrm>
          <a:solidFill>
            <a:schemeClr val="bg1"/>
          </a:solidFill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Success Stories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03" y="5257800"/>
            <a:ext cx="2918297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1111" y="1569004"/>
            <a:ext cx="2517689" cy="1250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295400"/>
            <a:ext cx="2438400" cy="1056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7400" y="2971800"/>
            <a:ext cx="34290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4600" y="2667000"/>
            <a:ext cx="2362200" cy="1716532"/>
          </a:xfrm>
          <a:prstGeom prst="rect">
            <a:avLst/>
          </a:prstGeom>
        </p:spPr>
      </p:pic>
      <p:pic>
        <p:nvPicPr>
          <p:cNvPr id="6" name="Picture 5" descr="memsql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267200"/>
            <a:ext cx="2971800" cy="1981200"/>
          </a:xfrm>
          <a:prstGeom prst="rect">
            <a:avLst/>
          </a:prstGeom>
        </p:spPr>
      </p:pic>
      <p:pic>
        <p:nvPicPr>
          <p:cNvPr id="10" name="Picture 9" descr="Skybox_logo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10000"/>
            <a:ext cx="2838450" cy="1143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49240" y="4724400"/>
            <a:ext cx="3794760" cy="533400"/>
          </a:xfrm>
          <a:prstGeom prst="rect">
            <a:avLst/>
          </a:prstGeom>
        </p:spPr>
      </p:pic>
      <p:pic>
        <p:nvPicPr>
          <p:cNvPr id="11" name="Picture 10" descr="Docmunch_logo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2120900" cy="1079500"/>
          </a:xfrm>
          <a:prstGeom prst="rect">
            <a:avLst/>
          </a:prstGeom>
        </p:spPr>
      </p:pic>
      <p:pic>
        <p:nvPicPr>
          <p:cNvPr id="12" name="Picture 11" descr="moasi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2286000" cy="800100"/>
          </a:xfrm>
          <a:prstGeom prst="rect">
            <a:avLst/>
          </a:prstGeom>
        </p:spPr>
      </p:pic>
      <p:pic>
        <p:nvPicPr>
          <p:cNvPr id="14" name="Picture 13" descr="aperi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10200"/>
            <a:ext cx="1955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power of exponential growth …</a:t>
            </a:r>
            <a:endParaRPr lang="en-US" dirty="0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206711873"/>
              </p:ext>
            </p:extLst>
          </p:nvPr>
        </p:nvGraphicFramePr>
        <p:xfrm>
          <a:off x="333632" y="1124465"/>
          <a:ext cx="8581768" cy="5090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75836" y="396651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00"/>
                </a:solidFill>
              </a:rPr>
              <a:t>Exponential</a:t>
            </a:r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1599" y="548611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C0000"/>
                </a:solidFill>
              </a:rPr>
              <a:t>Linear</a:t>
            </a:r>
            <a:endParaRPr lang="en-US" dirty="0">
              <a:solidFill>
                <a:srgbClr val="6C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4766" y="3016158"/>
            <a:ext cx="636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Disruptive technologies create exponential growth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937" r="39214" b="54763"/>
          <a:stretch/>
        </p:blipFill>
        <p:spPr bwMode="auto">
          <a:xfrm>
            <a:off x="228600" y="4718189"/>
            <a:ext cx="1058993" cy="1267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…looks different at its infancy</a:t>
            </a:r>
            <a:endParaRPr lang="en-US" dirty="0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09519129"/>
              </p:ext>
            </p:extLst>
          </p:nvPr>
        </p:nvGraphicFramePr>
        <p:xfrm>
          <a:off x="333632" y="1124465"/>
          <a:ext cx="8581768" cy="5090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18583" y="4348857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00"/>
                </a:solidFill>
              </a:rPr>
              <a:t>Pre-Exponential</a:t>
            </a:r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3407" y="210093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C0000"/>
                </a:solidFill>
              </a:rPr>
              <a:t>Linear</a:t>
            </a:r>
            <a:endParaRPr lang="en-US" dirty="0">
              <a:solidFill>
                <a:srgbClr val="6C0000"/>
              </a:solidFill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286203" y="1247963"/>
            <a:ext cx="6984125" cy="720101"/>
          </a:xfrm>
          <a:prstGeom prst="wedgeRoundRectCallout">
            <a:avLst>
              <a:gd name="adj1" fmla="val 50786"/>
              <a:gd name="adj2" fmla="val 184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en-US" b="1" dirty="0"/>
              <a:t>“The Americans have need of the telephone, but we do not. We have plenty of messenger boys.” </a:t>
            </a:r>
            <a:r>
              <a:rPr lang="en-US" dirty="0"/>
              <a:t>— </a:t>
            </a:r>
            <a:r>
              <a:rPr lang="en-US" dirty="0" smtClean="0"/>
              <a:t>Chief </a:t>
            </a:r>
            <a:r>
              <a:rPr lang="en-US" dirty="0"/>
              <a:t>Engineer, British Post Office, 1878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510620" y="4683711"/>
            <a:ext cx="6452077" cy="1223105"/>
          </a:xfrm>
          <a:prstGeom prst="wedgeRoundRectCallout">
            <a:avLst>
              <a:gd name="adj1" fmla="val -75645"/>
              <a:gd name="adj2" fmla="val 7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en-US" b="1" dirty="0"/>
              <a:t>“How, sir, would you make a ship sail against the wind and currents by lighting a bonfire under her deck? I pray you, excuse me, I have not the time to listen to such nonsense.” </a:t>
            </a:r>
            <a:r>
              <a:rPr lang="en-US" dirty="0"/>
              <a:t>— Napoleon Bonaparte, when told of Robert Fulton’s steamboat, 1800s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783" y="5985646"/>
            <a:ext cx="147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“Wont’ Work”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39381" y="3725917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“Fad”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94509" y="2191355"/>
            <a:ext cx="1238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“Maybe</a:t>
            </a:r>
          </a:p>
          <a:p>
            <a:pPr algn="ctr"/>
            <a:r>
              <a:rPr lang="en-US" dirty="0" smtClean="0"/>
              <a:t>For Others”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31070" y="2389747"/>
            <a:ext cx="5793828" cy="1009271"/>
          </a:xfrm>
          <a:prstGeom prst="wedgeRoundRectCallout">
            <a:avLst>
              <a:gd name="adj1" fmla="val 31764"/>
              <a:gd name="adj2" fmla="val 546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en-US" b="1" dirty="0"/>
              <a:t>“The horse is here to stay but the automobile is only a novelty – a fad.” </a:t>
            </a:r>
            <a:r>
              <a:rPr lang="en-US" dirty="0"/>
              <a:t>— The president of </a:t>
            </a:r>
            <a:r>
              <a:rPr lang="en-US" dirty="0" smtClean="0"/>
              <a:t>Michigan </a:t>
            </a:r>
            <a:r>
              <a:rPr lang="en-US" dirty="0"/>
              <a:t>Savings Bank advising </a:t>
            </a:r>
            <a:r>
              <a:rPr lang="en-US" dirty="0" smtClean="0"/>
              <a:t>not </a:t>
            </a:r>
            <a:r>
              <a:rPr lang="en-US" dirty="0"/>
              <a:t>to invest in the Ford Motor Co., 1903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r="1857"/>
          <a:stretch/>
        </p:blipFill>
        <p:spPr bwMode="auto">
          <a:xfrm>
            <a:off x="4740960" y="3288647"/>
            <a:ext cx="1167148" cy="874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5999" r="12608" b="6401"/>
          <a:stretch/>
        </p:blipFill>
        <p:spPr bwMode="auto">
          <a:xfrm>
            <a:off x="8221388" y="1173918"/>
            <a:ext cx="585042" cy="97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18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7" r="22748" b="18545"/>
          <a:stretch/>
        </p:blipFill>
        <p:spPr bwMode="auto">
          <a:xfrm>
            <a:off x="7625296" y="1171184"/>
            <a:ext cx="1219200" cy="204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3" b="25343"/>
          <a:stretch/>
        </p:blipFill>
        <p:spPr bwMode="auto">
          <a:xfrm>
            <a:off x="228600" y="2870720"/>
            <a:ext cx="1326971" cy="177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difficulties look insurmountable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520263" y="1345184"/>
            <a:ext cx="6542689" cy="1334954"/>
          </a:xfrm>
          <a:prstGeom prst="wedgeRoundRectCallout">
            <a:avLst>
              <a:gd name="adj1" fmla="val 62206"/>
              <a:gd name="adj2" fmla="val 1455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“It </a:t>
            </a:r>
            <a:r>
              <a:rPr lang="en-US" b="1" dirty="0"/>
              <a:t>is apparent to me that the possibilities of the </a:t>
            </a:r>
            <a:r>
              <a:rPr lang="en-US" b="1" dirty="0" err="1"/>
              <a:t>aeroplane</a:t>
            </a:r>
            <a:r>
              <a:rPr lang="en-US" b="1" dirty="0"/>
              <a:t>, which two or three years ago were thought to hold the solution to the [flying machine] problem, have been exhausted, and that we must turn </a:t>
            </a:r>
            <a:r>
              <a:rPr lang="en-US" b="1" dirty="0" smtClean="0"/>
              <a:t>elsewhere.” </a:t>
            </a:r>
            <a:r>
              <a:rPr lang="en-US" dirty="0"/>
              <a:t>—</a:t>
            </a:r>
            <a:r>
              <a:rPr lang="en-US" dirty="0" smtClean="0"/>
              <a:t> </a:t>
            </a:r>
            <a:r>
              <a:rPr lang="en-US" dirty="0"/>
              <a:t>Thomas </a:t>
            </a:r>
            <a:r>
              <a:rPr lang="en-US" dirty="0" smtClean="0"/>
              <a:t>Edison, American inventor, </a:t>
            </a:r>
            <a:r>
              <a:rPr lang="en-US" dirty="0"/>
              <a:t>1895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23135" y="4924758"/>
            <a:ext cx="6400800" cy="1066802"/>
          </a:xfrm>
          <a:prstGeom prst="wedgeRoundRectCallout">
            <a:avLst>
              <a:gd name="adj1" fmla="val 59341"/>
              <a:gd name="adj2" fmla="val 45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“This ‘telephone’ has too many shortcomings to be seriously considered as a means of communication. The device is inherently of no value to us.”</a:t>
            </a:r>
            <a:r>
              <a:rPr lang="en-US" dirty="0"/>
              <a:t> — A </a:t>
            </a:r>
            <a:r>
              <a:rPr lang="en-US" dirty="0" smtClean="0"/>
              <a:t>Western Union memo, 1876/8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860371" y="3359141"/>
            <a:ext cx="6984125" cy="1009271"/>
          </a:xfrm>
          <a:prstGeom prst="wedgeRoundRectCallout">
            <a:avLst>
              <a:gd name="adj1" fmla="val -58846"/>
              <a:gd name="adj2" fmla="val 364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“Atomic </a:t>
            </a:r>
            <a:r>
              <a:rPr lang="en-US" b="1" dirty="0"/>
              <a:t>energy might be as good as our present-day explosives, but it is unlikely to produce anything very much more dangerous</a:t>
            </a:r>
            <a:r>
              <a:rPr lang="en-US" b="1" dirty="0" smtClean="0"/>
              <a:t>.”</a:t>
            </a:r>
            <a:r>
              <a:rPr lang="en-US" b="1" dirty="0"/>
              <a:t> </a:t>
            </a:r>
            <a:r>
              <a:rPr lang="en-US" dirty="0"/>
              <a:t>— </a:t>
            </a:r>
            <a:r>
              <a:rPr lang="en-US" dirty="0" smtClean="0"/>
              <a:t> </a:t>
            </a:r>
            <a:r>
              <a:rPr lang="en-US" dirty="0"/>
              <a:t>Winston Churchill, </a:t>
            </a:r>
            <a:r>
              <a:rPr lang="en-US" dirty="0" smtClean="0"/>
              <a:t>then First </a:t>
            </a:r>
            <a:r>
              <a:rPr lang="en-US" dirty="0"/>
              <a:t>Lord of the </a:t>
            </a:r>
            <a:r>
              <a:rPr lang="en-US" dirty="0" smtClean="0"/>
              <a:t>Admiralty, </a:t>
            </a:r>
            <a:r>
              <a:rPr lang="en-US" dirty="0"/>
              <a:t>1939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13316" r="20992" b="67549"/>
          <a:stretch/>
        </p:blipFill>
        <p:spPr bwMode="auto">
          <a:xfrm>
            <a:off x="6781085" y="5039057"/>
            <a:ext cx="2134315" cy="47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09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potential impact looks marginal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748646"/>
            <a:ext cx="1420597" cy="136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1801712" y="4897559"/>
            <a:ext cx="7141779" cy="1066940"/>
          </a:xfrm>
          <a:prstGeom prst="wedgeRoundRectCallout">
            <a:avLst>
              <a:gd name="adj1" fmla="val -57174"/>
              <a:gd name="adj2" fmla="val -260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en-US" b="1" dirty="0" smtClean="0"/>
              <a:t>“There </a:t>
            </a:r>
            <a:r>
              <a:rPr lang="en-US" b="1" dirty="0"/>
              <a:t>is practically no chance communications space satellites will be used to provide better telephone, telegraph, television, or radio service inside the United States</a:t>
            </a:r>
            <a:r>
              <a:rPr lang="en-US" b="1" dirty="0" smtClean="0"/>
              <a:t>.”</a:t>
            </a:r>
            <a:r>
              <a:rPr lang="en-US" dirty="0" smtClean="0"/>
              <a:t> </a:t>
            </a:r>
            <a:r>
              <a:rPr lang="en-US" dirty="0"/>
              <a:t>— </a:t>
            </a:r>
            <a:r>
              <a:rPr lang="en-US" dirty="0" smtClean="0"/>
              <a:t>T</a:t>
            </a:r>
            <a:r>
              <a:rPr lang="en-US" dirty="0"/>
              <a:t>. Craven, </a:t>
            </a:r>
            <a:r>
              <a:rPr lang="en-US" dirty="0" smtClean="0"/>
              <a:t>FCC </a:t>
            </a:r>
            <a:r>
              <a:rPr lang="en-US" dirty="0"/>
              <a:t>Commissioner (USA), </a:t>
            </a:r>
            <a:r>
              <a:rPr lang="en-US" dirty="0" smtClean="0"/>
              <a:t>1961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8" t="61562" r="34846" b="12609"/>
          <a:stretch/>
        </p:blipFill>
        <p:spPr bwMode="auto">
          <a:xfrm>
            <a:off x="7535880" y="3553388"/>
            <a:ext cx="12801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444061" y="3412769"/>
            <a:ext cx="6842236" cy="1009271"/>
          </a:xfrm>
          <a:prstGeom prst="wedgeRoundRectCallout">
            <a:avLst>
              <a:gd name="adj1" fmla="val 55371"/>
              <a:gd name="adj2" fmla="val -1405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en-US" b="1" dirty="0" smtClean="0"/>
              <a:t>“The </a:t>
            </a:r>
            <a:r>
              <a:rPr lang="en-US" b="1" dirty="0"/>
              <a:t>world potential market for copying machines is 5000 at most</a:t>
            </a:r>
            <a:r>
              <a:rPr lang="en-US" b="1" dirty="0" smtClean="0"/>
              <a:t>.”</a:t>
            </a:r>
            <a:r>
              <a:rPr lang="en-US" dirty="0" smtClean="0"/>
              <a:t> </a:t>
            </a:r>
            <a:r>
              <a:rPr lang="en-US" dirty="0"/>
              <a:t>— </a:t>
            </a:r>
            <a:r>
              <a:rPr lang="en-US" dirty="0" smtClean="0"/>
              <a:t>IBM</a:t>
            </a:r>
            <a:r>
              <a:rPr lang="en-US" dirty="0"/>
              <a:t>, to the eventual founders of Xerox, saying the photocopier </a:t>
            </a:r>
            <a:r>
              <a:rPr lang="en-US" dirty="0" smtClean="0"/>
              <a:t>did not have a </a:t>
            </a:r>
            <a:r>
              <a:rPr lang="en-US" dirty="0"/>
              <a:t>market large enough to justify production, </a:t>
            </a:r>
            <a:r>
              <a:rPr lang="en-US" dirty="0" smtClean="0"/>
              <a:t>1959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5" y="1333163"/>
            <a:ext cx="1387737" cy="17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2347091" y="1809411"/>
            <a:ext cx="6227380" cy="1066802"/>
          </a:xfrm>
          <a:prstGeom prst="wedgeRoundRectCallout">
            <a:avLst>
              <a:gd name="adj1" fmla="val -62320"/>
              <a:gd name="adj2" fmla="val 317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en-US" dirty="0"/>
              <a:t>“</a:t>
            </a:r>
            <a:r>
              <a:rPr lang="en-US" b="1" dirty="0"/>
              <a:t>There is no reason anyone would want a computer in their home.”</a:t>
            </a:r>
            <a:r>
              <a:rPr lang="en-US" dirty="0"/>
              <a:t> — Ken Olson, </a:t>
            </a:r>
            <a:r>
              <a:rPr lang="en-US" dirty="0" smtClean="0"/>
              <a:t>founder </a:t>
            </a:r>
            <a:r>
              <a:rPr lang="en-US" dirty="0"/>
              <a:t>of Digital Equipment Corp. (DEC), maker of </a:t>
            </a:r>
            <a:r>
              <a:rPr lang="en-US" dirty="0" smtClean="0"/>
              <a:t>mainframe </a:t>
            </a:r>
            <a:r>
              <a:rPr lang="en-US" dirty="0"/>
              <a:t>computers, arguing against the </a:t>
            </a:r>
            <a:r>
              <a:rPr lang="en-US" dirty="0" smtClean="0"/>
              <a:t>PC, 1977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47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need to look beyond</a:t>
            </a:r>
            <a:br>
              <a:rPr lang="en-US" dirty="0" smtClean="0"/>
            </a:br>
            <a:r>
              <a:rPr lang="en-US" dirty="0" smtClean="0"/>
              <a:t>‘conventional wisdom’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" y="1159567"/>
            <a:ext cx="4842319" cy="5162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4130566" y="3026979"/>
            <a:ext cx="4713929" cy="1341433"/>
          </a:xfrm>
          <a:prstGeom prst="wedgeRoundRectCallout">
            <a:avLst>
              <a:gd name="adj1" fmla="val -62807"/>
              <a:gd name="adj2" fmla="val 8157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“We </a:t>
            </a:r>
            <a:r>
              <a:rPr lang="en-US" sz="2400" b="1" dirty="0"/>
              <a:t>can't solve problems by using the same kind of thinking we used when we created them</a:t>
            </a:r>
            <a:r>
              <a:rPr lang="en-US" sz="2400" b="1" dirty="0" smtClean="0"/>
              <a:t>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456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Innovation: The </a:t>
            </a:r>
            <a:r>
              <a:rPr lang="en-US" dirty="0"/>
              <a:t>A</a:t>
            </a:r>
            <a:r>
              <a:rPr lang="en-US" dirty="0" smtClean="0"/>
              <a:t>ttacker’s Advantage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r="15899"/>
          <a:stretch/>
        </p:blipFill>
        <p:spPr bwMode="auto">
          <a:xfrm>
            <a:off x="2666354" y="1141616"/>
            <a:ext cx="3543378" cy="517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25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sz="quarter" idx="1"/>
          </p:nvPr>
        </p:nvSpPr>
        <p:spPr>
          <a:xfrm>
            <a:off x="487363" y="1287463"/>
            <a:ext cx="8153400" cy="4495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Key: Finding a Tech Venture Opportunity That Has Substantial Market Size</a:t>
            </a:r>
          </a:p>
          <a:p>
            <a:pPr lvl="1"/>
            <a:r>
              <a:rPr lang="en-US" dirty="0" smtClean="0"/>
              <a:t>No Consulting Businesses</a:t>
            </a:r>
          </a:p>
          <a:p>
            <a:r>
              <a:rPr lang="en-US" dirty="0" smtClean="0"/>
              <a:t>Leverage Your Own Experience/Expertise, e.g. research area, if possible</a:t>
            </a:r>
          </a:p>
          <a:p>
            <a:pPr lvl="1"/>
            <a:r>
              <a:rPr lang="en-US" dirty="0" smtClean="0"/>
              <a:t>The More Relevant DNA on Team, the Better</a:t>
            </a:r>
          </a:p>
          <a:p>
            <a:r>
              <a:rPr lang="en-US" dirty="0" smtClean="0"/>
              <a:t>Try to Find a Disruptive Business (Tech or Bus </a:t>
            </a:r>
            <a:r>
              <a:rPr lang="en-US" dirty="0" err="1" smtClean="0"/>
              <a:t>Model+Tech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“Me Too” Doesn’t Work Well</a:t>
            </a:r>
          </a:p>
          <a:p>
            <a:pPr lvl="1"/>
            <a:r>
              <a:rPr lang="en-US" dirty="0" smtClean="0"/>
              <a:t>Substantial Products May Take More Than 1 </a:t>
            </a:r>
            <a:r>
              <a:rPr lang="en-US" dirty="0" err="1" smtClean="0"/>
              <a:t>yr</a:t>
            </a:r>
            <a:r>
              <a:rPr lang="en-US" dirty="0" smtClean="0"/>
              <a:t> to Develop</a:t>
            </a:r>
          </a:p>
          <a:p>
            <a:r>
              <a:rPr lang="en-US" dirty="0" smtClean="0"/>
              <a:t>Remember, You’ll Have to Explain the Whole Business at the end, Not Just do some “Customer Development”</a:t>
            </a:r>
          </a:p>
          <a:p>
            <a:pPr lvl="1"/>
            <a:r>
              <a:rPr lang="en-US" dirty="0" smtClean="0"/>
              <a:t>Complex Products Usually Require Substantial Engineering Resources</a:t>
            </a:r>
          </a:p>
          <a:p>
            <a:r>
              <a:rPr lang="en-US" dirty="0" smtClean="0"/>
              <a:t>Be Fearless: Dump Bad Ideas Quickly</a:t>
            </a:r>
          </a:p>
          <a:p>
            <a:pPr lvl="1"/>
            <a:r>
              <a:rPr lang="en-US" dirty="0" smtClean="0"/>
              <a:t>Fast Iteration Now Pays Big Dividends Later</a:t>
            </a:r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dirty="0" smtClean="0"/>
              <a:t>Brainstorming Guidelines</a:t>
            </a:r>
          </a:p>
        </p:txBody>
      </p:sp>
    </p:spTree>
    <p:extLst>
      <p:ext uri="{BB962C8B-B14F-4D97-AF65-F5344CB8AC3E}">
        <p14:creationId xmlns:p14="http://schemas.microsoft.com/office/powerpoint/2010/main" val="192521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Start-up Conditioning</a:t>
            </a:r>
            <a:endParaRPr lang="en-US" dirty="0"/>
          </a:p>
        </p:txBody>
      </p:sp>
      <p:pic>
        <p:nvPicPr>
          <p:cNvPr id="4" name="Picture 3" descr="coraid-audrey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b="13334"/>
          <a:stretch/>
        </p:blipFill>
        <p:spPr>
          <a:xfrm>
            <a:off x="927800" y="1130477"/>
            <a:ext cx="7378000" cy="51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764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Form a Team</a:t>
            </a:r>
            <a:endParaRPr lang="en-US" dirty="0"/>
          </a:p>
          <a:p>
            <a:r>
              <a:rPr lang="en-US" dirty="0" smtClean="0"/>
              <a:t>Come Up with an Idea</a:t>
            </a:r>
          </a:p>
          <a:p>
            <a:r>
              <a:rPr lang="en-US" dirty="0" smtClean="0"/>
              <a:t>Assess the Opportunity</a:t>
            </a:r>
          </a:p>
          <a:p>
            <a:r>
              <a:rPr lang="en-US" dirty="0" smtClean="0"/>
              <a:t>Create a Plan</a:t>
            </a:r>
          </a:p>
          <a:p>
            <a:r>
              <a:rPr lang="en-US" dirty="0" smtClean="0"/>
              <a:t>Present it to real VCs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Short Weeks</a:t>
            </a:r>
          </a:p>
        </p:txBody>
      </p:sp>
    </p:spTree>
    <p:extLst>
      <p:ext uri="{BB962C8B-B14F-4D97-AF65-F5344CB8AC3E}">
        <p14:creationId xmlns:p14="http://schemas.microsoft.com/office/powerpoint/2010/main" val="270222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r>
              <a:rPr lang="en-US" sz="4400" b="1" dirty="0" smtClean="0"/>
              <a:t>	Why do you want to take </a:t>
            </a:r>
          </a:p>
          <a:p>
            <a:pPr algn="ctr"/>
            <a:r>
              <a:rPr lang="en-US" sz="4400" b="1" dirty="0" smtClean="0"/>
              <a:t>this course?</a:t>
            </a:r>
          </a:p>
          <a:p>
            <a:endParaRPr lang="en-US" dirty="0"/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Venture Formation</a:t>
            </a: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52400" y="3048000"/>
            <a:ext cx="8839200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8447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629400" y="1371600"/>
            <a:ext cx="2209800" cy="10833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defTabSz="457154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1" dirty="0" smtClean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2014 (Q1/Q2) US</a:t>
            </a:r>
            <a:endParaRPr lang="en-US" sz="1400" b="1" dirty="0">
              <a:latin typeface="Calibri" pitchFamily="34" charset="0"/>
              <a:ea typeface="ＭＳ Ｐゴシック" pitchFamily="64" charset="-128"/>
              <a:cs typeface="Calibri" pitchFamily="34" charset="0"/>
            </a:endParaRPr>
          </a:p>
          <a:p>
            <a:pPr defTabSz="457154" eaLnBrk="0" fontAlgn="auto" hangingPunct="0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1400" b="1" dirty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</a:t>
            </a:r>
            <a:r>
              <a:rPr lang="en-US" sz="1400" b="1" dirty="0" smtClean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$22.6B </a:t>
            </a:r>
            <a:r>
              <a:rPr lang="en-US" sz="1400" b="1" dirty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invested</a:t>
            </a:r>
          </a:p>
          <a:p>
            <a:pPr defTabSz="457154" eaLnBrk="0" fontAlgn="auto" hangingPunct="0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1400" b="1" dirty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</a:t>
            </a:r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2,099 </a:t>
            </a:r>
            <a:r>
              <a:rPr lang="en-US" sz="1400" b="1" dirty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deals</a:t>
            </a:r>
          </a:p>
          <a:p>
            <a:pPr defTabSz="457154" eaLnBrk="0" fontAlgn="auto" hangingPunct="0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1400" b="1" dirty="0" smtClean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~$11M </a:t>
            </a:r>
            <a:r>
              <a:rPr lang="en-US" sz="1400" b="1" dirty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average deal </a:t>
            </a:r>
            <a:r>
              <a:rPr lang="en-US" sz="1400" b="1" dirty="0" smtClean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size</a:t>
            </a:r>
            <a:endParaRPr lang="en-US" sz="1400" b="1" dirty="0">
              <a:latin typeface="Calibri" pitchFamily="34" charset="0"/>
              <a:ea typeface="ＭＳ Ｐゴシック" pitchFamily="64" charset="-128"/>
              <a:cs typeface="Calibri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90500" y="6002337"/>
            <a:ext cx="245510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National Venture Capital Association, PWC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95466249"/>
              </p:ext>
            </p:extLst>
          </p:nvPr>
        </p:nvGraphicFramePr>
        <p:xfrm>
          <a:off x="152400" y="1371600"/>
          <a:ext cx="8686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Venture Capital Investment in Technology</a:t>
            </a:r>
          </a:p>
        </p:txBody>
      </p:sp>
    </p:spTree>
    <p:extLst>
      <p:ext uri="{BB962C8B-B14F-4D97-AF65-F5344CB8AC3E}">
        <p14:creationId xmlns:p14="http://schemas.microsoft.com/office/powerpoint/2010/main" val="210527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 High-Tech IPOs and M&amp;A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495800" y="1219200"/>
            <a:ext cx="1600200" cy="82484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b="1" dirty="0" smtClean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2014 </a:t>
            </a:r>
            <a:r>
              <a:rPr lang="en-US" sz="1400" b="1" dirty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(Q1/Q2)</a:t>
            </a:r>
          </a:p>
          <a:p>
            <a:pPr eaLnBrk="0" hangingPunct="0">
              <a:spcBef>
                <a:spcPct val="20000"/>
              </a:spcBef>
              <a:buFont typeface="Arial"/>
              <a:buChar char="•"/>
            </a:pPr>
            <a:r>
              <a:rPr lang="en-US" sz="1400" b="1" dirty="0" smtClean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125 </a:t>
            </a:r>
            <a:r>
              <a:rPr lang="en-US" sz="1400" b="1" dirty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M&amp;A, </a:t>
            </a:r>
            <a:r>
              <a:rPr lang="en-US" sz="1400" b="1" dirty="0" smtClean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$52B</a:t>
            </a:r>
            <a:endParaRPr lang="en-US" sz="1400" b="1" dirty="0">
              <a:latin typeface="Calibri" pitchFamily="34" charset="0"/>
              <a:ea typeface="ＭＳ Ｐゴシック" pitchFamily="64" charset="-128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Font typeface="Arial"/>
              <a:buChar char="•"/>
            </a:pPr>
            <a:r>
              <a:rPr lang="en-US" sz="1400" b="1" dirty="0" smtClean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37 IPO</a:t>
            </a:r>
            <a:r>
              <a:rPr lang="en-US" sz="1400" b="1" dirty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, </a:t>
            </a:r>
            <a:r>
              <a:rPr lang="en-US" sz="1400" b="1" dirty="0" smtClean="0"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$6.6B</a:t>
            </a:r>
            <a:endParaRPr lang="en-US" sz="1400" b="1" dirty="0">
              <a:latin typeface="Calibri" pitchFamily="34" charset="0"/>
              <a:ea typeface="ＭＳ Ｐゴシック" pitchFamily="64" charset="-128"/>
              <a:cs typeface="Calibri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248400" y="1219200"/>
            <a:ext cx="2895600" cy="3354765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Top Tech IPOs 2014</a:t>
            </a:r>
          </a:p>
          <a:p>
            <a:pPr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Twitter ($1.8B)</a:t>
            </a:r>
          </a:p>
          <a:p>
            <a:pPr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JD ($1.7B)</a:t>
            </a:r>
          </a:p>
          <a:p>
            <a:pPr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Sabre ($627M)</a:t>
            </a:r>
          </a:p>
          <a:p>
            <a:pPr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CommScope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($576M)</a:t>
            </a:r>
          </a:p>
          <a:p>
            <a:pPr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King Digital ($499M)</a:t>
            </a:r>
          </a:p>
          <a:p>
            <a:pPr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GoPro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(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$427M)</a:t>
            </a:r>
          </a:p>
          <a:p>
            <a:pPr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FireEye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($303M)</a:t>
            </a:r>
          </a:p>
          <a:p>
            <a:pPr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Zulily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64" charset="-128"/>
                <a:cs typeface="Calibri" pitchFamily="34" charset="0"/>
              </a:rPr>
              <a:t> ($253M)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995430932"/>
              </p:ext>
            </p:extLst>
          </p:nvPr>
        </p:nvGraphicFramePr>
        <p:xfrm>
          <a:off x="0" y="1905000"/>
          <a:ext cx="74676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90500" y="6002337"/>
            <a:ext cx="31496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Renaissance Capital IPO ; PWC Technology Deal Insights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-698212" y="3250912"/>
            <a:ext cx="2057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  <a:latin typeface="+mj-lt"/>
              </a:rPr>
              <a:t>Deal Value </a:t>
            </a:r>
            <a:r>
              <a:rPr lang="en-US" sz="1400" b="1" dirty="0">
                <a:solidFill>
                  <a:srgbClr val="FFFFFF"/>
                </a:solidFill>
                <a:latin typeface="+mj-lt"/>
              </a:rPr>
              <a:t>($ millions)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4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sande273_ppt_theme">
  <a:themeElements>
    <a:clrScheme name="Custom 22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900000"/>
      </a:accent1>
      <a:accent2>
        <a:srgbClr val="434342"/>
      </a:accent2>
      <a:accent3>
        <a:srgbClr val="D9D9D9"/>
      </a:accent3>
      <a:accent4>
        <a:srgbClr val="000000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2">
    <a:dk1>
      <a:srgbClr val="000000"/>
    </a:dk1>
    <a:lt1>
      <a:srgbClr val="FFFFFF"/>
    </a:lt1>
    <a:dk2>
      <a:srgbClr val="434342"/>
    </a:dk2>
    <a:lt2>
      <a:srgbClr val="CDD7D9"/>
    </a:lt2>
    <a:accent1>
      <a:srgbClr val="900000"/>
    </a:accent1>
    <a:accent2>
      <a:srgbClr val="434342"/>
    </a:accent2>
    <a:accent3>
      <a:srgbClr val="D9D9D9"/>
    </a:accent3>
    <a:accent4>
      <a:srgbClr val="000000"/>
    </a:accent4>
    <a:accent5>
      <a:srgbClr val="C2AD8D"/>
    </a:accent5>
    <a:accent6>
      <a:srgbClr val="506E94"/>
    </a:accent6>
    <a:hlink>
      <a:srgbClr val="5F5F5F"/>
    </a:hlink>
    <a:folHlink>
      <a:srgbClr val="96969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HGPｺﾞｼｯｸE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HGPｺﾞｼｯｸE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msande273_ppt_theme</Template>
  <TotalTime>20065</TotalTime>
  <Words>1944</Words>
  <Application>Microsoft Macintosh PowerPoint</Application>
  <PresentationFormat>On-screen Show (4:3)</PresentationFormat>
  <Paragraphs>352</Paragraphs>
  <Slides>46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msande273_ppt_theme</vt:lpstr>
      <vt:lpstr>MS&amp;E 273</vt:lpstr>
      <vt:lpstr>Technology  Venture  Formation</vt:lpstr>
      <vt:lpstr>A Start-up Story</vt:lpstr>
      <vt:lpstr>Recent Success Stories</vt:lpstr>
      <vt:lpstr>Start-up Conditioning</vt:lpstr>
      <vt:lpstr>10 Short Weeks</vt:lpstr>
      <vt:lpstr>Technology Venture Formation</vt:lpstr>
      <vt:lpstr>Venture Capital Investment in Technology</vt:lpstr>
      <vt:lpstr>US High-Tech IPOs and M&amp;A</vt:lpstr>
      <vt:lpstr>Investment Stage Q1 and Q2 2014</vt:lpstr>
      <vt:lpstr>Testimonials</vt:lpstr>
      <vt:lpstr>Testimonials</vt:lpstr>
      <vt:lpstr>Testimonials</vt:lpstr>
      <vt:lpstr>Course Objective</vt:lpstr>
      <vt:lpstr>Course Outline</vt:lpstr>
      <vt:lpstr>Tech Venture Formation Eco-system</vt:lpstr>
      <vt:lpstr>Admission</vt:lpstr>
      <vt:lpstr>Forming Your Team – Wed. 5:30pm d.school atrium</vt:lpstr>
      <vt:lpstr>Forming Your Team,  Thurs. 6pm Y2E2 111 (here)</vt:lpstr>
      <vt:lpstr>Supporting Entrepreneurs</vt:lpstr>
      <vt:lpstr>Roadmap</vt:lpstr>
      <vt:lpstr>Roadmap</vt:lpstr>
      <vt:lpstr>Getting to the Finish Line</vt:lpstr>
      <vt:lpstr>Final VC Presentation</vt:lpstr>
      <vt:lpstr>Grading</vt:lpstr>
      <vt:lpstr>Expectations</vt:lpstr>
      <vt:lpstr>MS&amp;E 273 Alumni</vt:lpstr>
      <vt:lpstr>MS&amp;E 273 Technology  Venture Formation</vt:lpstr>
      <vt:lpstr>Opportunity Assessment</vt:lpstr>
      <vt:lpstr>What is Entrepreneurship?</vt:lpstr>
      <vt:lpstr>What’s an Opportunity?</vt:lpstr>
      <vt:lpstr>What's an Assessment?</vt:lpstr>
      <vt:lpstr>What is the need you are trying to satisfy?</vt:lpstr>
      <vt:lpstr>What is the potential market size?</vt:lpstr>
      <vt:lpstr>What is your competitive advantage?</vt:lpstr>
      <vt:lpstr>Opportunity ID – The 5 Filters</vt:lpstr>
      <vt:lpstr>How do we get started?</vt:lpstr>
      <vt:lpstr>Where are Opportunities Born?</vt:lpstr>
      <vt:lpstr> Idea/Opportunity Brainstorming</vt:lpstr>
      <vt:lpstr>The power of exponential growth …</vt:lpstr>
      <vt:lpstr>…looks different at its infancy</vt:lpstr>
      <vt:lpstr>The difficulties look insurmountable</vt:lpstr>
      <vt:lpstr>The potential impact looks marginal</vt:lpstr>
      <vt:lpstr>We need to look beyond ‘conventional wisdom’</vt:lpstr>
      <vt:lpstr>Innovation: The Attacker’s Advantage</vt:lpstr>
      <vt:lpstr>Brainstorming Guidelines</vt:lpstr>
    </vt:vector>
  </TitlesOfParts>
  <Company>Guidant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Method to Prevent Perineal Lacerations</dc:title>
  <dc:creator>koconnor</dc:creator>
  <cp:lastModifiedBy>FC</cp:lastModifiedBy>
  <cp:revision>656</cp:revision>
  <cp:lastPrinted>2013-08-21T19:47:25Z</cp:lastPrinted>
  <dcterms:created xsi:type="dcterms:W3CDTF">2011-09-27T21:45:52Z</dcterms:created>
  <dcterms:modified xsi:type="dcterms:W3CDTF">2014-09-24T16:01:15Z</dcterms:modified>
</cp:coreProperties>
</file>